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1"/>
  </p:notesMasterIdLst>
  <p:sldIdLst>
    <p:sldId id="821" r:id="rId2"/>
    <p:sldId id="811" r:id="rId3"/>
    <p:sldId id="263" r:id="rId4"/>
    <p:sldId id="264" r:id="rId5"/>
    <p:sldId id="340" r:id="rId6"/>
    <p:sldId id="341" r:id="rId7"/>
    <p:sldId id="342" r:id="rId8"/>
    <p:sldId id="274" r:id="rId9"/>
    <p:sldId id="275" r:id="rId10"/>
    <p:sldId id="352" r:id="rId11"/>
    <p:sldId id="353" r:id="rId12"/>
    <p:sldId id="276" r:id="rId13"/>
    <p:sldId id="277" r:id="rId14"/>
    <p:sldId id="278" r:id="rId15"/>
    <p:sldId id="279" r:id="rId16"/>
    <p:sldId id="280" r:id="rId17"/>
    <p:sldId id="281" r:id="rId18"/>
    <p:sldId id="284" r:id="rId19"/>
    <p:sldId id="354" r:id="rId20"/>
    <p:sldId id="287" r:id="rId21"/>
    <p:sldId id="288" r:id="rId22"/>
    <p:sldId id="291" r:id="rId23"/>
    <p:sldId id="355" r:id="rId24"/>
    <p:sldId id="293" r:id="rId25"/>
    <p:sldId id="294" r:id="rId26"/>
    <p:sldId id="370" r:id="rId27"/>
    <p:sldId id="359" r:id="rId28"/>
    <p:sldId id="360" r:id="rId29"/>
    <p:sldId id="307" r:id="rId30"/>
    <p:sldId id="308" r:id="rId31"/>
    <p:sldId id="309" r:id="rId32"/>
    <p:sldId id="310" r:id="rId33"/>
    <p:sldId id="366" r:id="rId34"/>
    <p:sldId id="832" r:id="rId35"/>
    <p:sldId id="825" r:id="rId36"/>
    <p:sldId id="833" r:id="rId37"/>
    <p:sldId id="835" r:id="rId38"/>
    <p:sldId id="831" r:id="rId39"/>
    <p:sldId id="819" r:id="rId40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1C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40" autoAdjust="0"/>
    <p:restoredTop sz="91354" autoAdjust="0"/>
  </p:normalViewPr>
  <p:slideViewPr>
    <p:cSldViewPr snapToGrid="0">
      <p:cViewPr varScale="1">
        <p:scale>
          <a:sx n="136" d="100"/>
          <a:sy n="136" d="100"/>
        </p:scale>
        <p:origin x="2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65EBEA-1279-4717-BD27-C7EE495077BF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297FBB-70E8-484D-ADDA-349C5C5EC0DA}">
      <dgm:prSet phldrT="[Text]"/>
      <dgm:spPr/>
      <dgm:t>
        <a:bodyPr/>
        <a:lstStyle/>
        <a:p>
          <a:r>
            <a:rPr lang="en-US" dirty="0"/>
            <a:t>Best Possible Model</a:t>
          </a:r>
        </a:p>
      </dgm:t>
    </dgm:pt>
    <dgm:pt modelId="{23DED236-7B76-43EA-AFA6-B4812BAB3BCB}" type="parTrans" cxnId="{A7002C5F-88B1-4ACC-8329-9D655579EE97}">
      <dgm:prSet/>
      <dgm:spPr/>
      <dgm:t>
        <a:bodyPr/>
        <a:lstStyle/>
        <a:p>
          <a:endParaRPr lang="en-US"/>
        </a:p>
      </dgm:t>
    </dgm:pt>
    <dgm:pt modelId="{B9E7B344-52DB-41A9-AAEF-106B6B018EB2}" type="sibTrans" cxnId="{A7002C5F-88B1-4ACC-8329-9D655579EE97}">
      <dgm:prSet/>
      <dgm:spPr/>
      <dgm:t>
        <a:bodyPr/>
        <a:lstStyle/>
        <a:p>
          <a:endParaRPr lang="en-US"/>
        </a:p>
      </dgm:t>
    </dgm:pt>
    <dgm:pt modelId="{F0C3C22E-A72F-42E3-A5D8-EAA1324E493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Patient Factor Information</a:t>
          </a:r>
        </a:p>
      </dgm:t>
    </dgm:pt>
    <dgm:pt modelId="{49654E44-832B-48D8-8A88-7432BEEA0E73}" type="parTrans" cxnId="{69AC3E77-ABAE-45D3-84D5-F50844D5597C}">
      <dgm:prSet/>
      <dgm:spPr/>
      <dgm:t>
        <a:bodyPr/>
        <a:lstStyle/>
        <a:p>
          <a:endParaRPr lang="en-US"/>
        </a:p>
      </dgm:t>
    </dgm:pt>
    <dgm:pt modelId="{4B9BB6FB-1477-4FDE-A007-2D1D941AEBFD}" type="sibTrans" cxnId="{69AC3E77-ABAE-45D3-84D5-F50844D5597C}">
      <dgm:prSet/>
      <dgm:spPr/>
      <dgm:t>
        <a:bodyPr/>
        <a:lstStyle/>
        <a:p>
          <a:endParaRPr lang="en-US"/>
        </a:p>
      </dgm:t>
    </dgm:pt>
    <dgm:pt modelId="{76C31FE6-5829-4489-A402-945C32DE474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Numeric Information</a:t>
          </a:r>
        </a:p>
      </dgm:t>
    </dgm:pt>
    <dgm:pt modelId="{59C22A17-0850-49C4-8783-ED057382F21E}" type="parTrans" cxnId="{2F432543-80D3-497D-A9EB-2FAF5BB3BCF1}">
      <dgm:prSet/>
      <dgm:spPr/>
      <dgm:t>
        <a:bodyPr/>
        <a:lstStyle/>
        <a:p>
          <a:endParaRPr lang="en-US"/>
        </a:p>
      </dgm:t>
    </dgm:pt>
    <dgm:pt modelId="{F2B9525B-0B5E-4B84-A400-C71062C12E54}" type="sibTrans" cxnId="{2F432543-80D3-497D-A9EB-2FAF5BB3BCF1}">
      <dgm:prSet/>
      <dgm:spPr/>
      <dgm:t>
        <a:bodyPr/>
        <a:lstStyle/>
        <a:p>
          <a:endParaRPr lang="en-US"/>
        </a:p>
      </dgm:t>
    </dgm:pt>
    <dgm:pt modelId="{F315DE48-E7DC-4B9D-AA90-BEEB45CC9F8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Information from text</a:t>
          </a:r>
        </a:p>
      </dgm:t>
    </dgm:pt>
    <dgm:pt modelId="{6DE10D35-E2C0-4531-B887-4F26096BB81C}" type="parTrans" cxnId="{26E6FA02-9B15-4A58-94D1-3CB65B58C195}">
      <dgm:prSet/>
      <dgm:spPr/>
      <dgm:t>
        <a:bodyPr/>
        <a:lstStyle/>
        <a:p>
          <a:endParaRPr lang="en-US"/>
        </a:p>
      </dgm:t>
    </dgm:pt>
    <dgm:pt modelId="{4453BA22-6599-45AB-8D06-B14386241D2E}" type="sibTrans" cxnId="{26E6FA02-9B15-4A58-94D1-3CB65B58C195}">
      <dgm:prSet/>
      <dgm:spPr/>
      <dgm:t>
        <a:bodyPr/>
        <a:lstStyle/>
        <a:p>
          <a:endParaRPr lang="en-US"/>
        </a:p>
      </dgm:t>
    </dgm:pt>
    <dgm:pt modelId="{A5FC397E-4FE7-4D3A-AB2C-094C077EECF4}" type="pres">
      <dgm:prSet presAssocID="{1465EBEA-1279-4717-BD27-C7EE495077BF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1A9081B5-F627-460B-B42D-CA1BBAC2009F}" type="pres">
      <dgm:prSet presAssocID="{8E297FBB-70E8-484D-ADDA-349C5C5EC0DA}" presName="singleCycle" presStyleCnt="0"/>
      <dgm:spPr/>
    </dgm:pt>
    <dgm:pt modelId="{999BCBA0-BD09-4951-8BEA-D7F0F8386C69}" type="pres">
      <dgm:prSet presAssocID="{8E297FBB-70E8-484D-ADDA-349C5C5EC0DA}" presName="singleCenter" presStyleLbl="node1" presStyleIdx="0" presStyleCnt="4" custScaleX="149068" custLinFactNeighborX="0" custLinFactNeighborY="-13800">
        <dgm:presLayoutVars>
          <dgm:chMax val="7"/>
          <dgm:chPref val="7"/>
        </dgm:presLayoutVars>
      </dgm:prSet>
      <dgm:spPr/>
    </dgm:pt>
    <dgm:pt modelId="{266CC23F-8EE7-4220-A778-40047914545C}" type="pres">
      <dgm:prSet presAssocID="{49654E44-832B-48D8-8A88-7432BEEA0E73}" presName="Name56" presStyleLbl="parChTrans1D2" presStyleIdx="0" presStyleCnt="3"/>
      <dgm:spPr/>
    </dgm:pt>
    <dgm:pt modelId="{27261355-E33A-4B4A-B454-3F0124F10E10}" type="pres">
      <dgm:prSet presAssocID="{F0C3C22E-A72F-42E3-A5D8-EAA1324E493B}" presName="text0" presStyleLbl="node1" presStyleIdx="1" presStyleCnt="4" custScaleX="222490">
        <dgm:presLayoutVars>
          <dgm:bulletEnabled val="1"/>
        </dgm:presLayoutVars>
      </dgm:prSet>
      <dgm:spPr/>
    </dgm:pt>
    <dgm:pt modelId="{C61EB7C8-4F12-44FC-8F53-5AADCCEF3A7B}" type="pres">
      <dgm:prSet presAssocID="{59C22A17-0850-49C4-8783-ED057382F21E}" presName="Name56" presStyleLbl="parChTrans1D2" presStyleIdx="1" presStyleCnt="3"/>
      <dgm:spPr/>
    </dgm:pt>
    <dgm:pt modelId="{8EFE59FE-7F14-4698-9B8A-BE834E15010C}" type="pres">
      <dgm:prSet presAssocID="{76C31FE6-5829-4489-A402-945C32DE4741}" presName="text0" presStyleLbl="node1" presStyleIdx="2" presStyleCnt="4" custScaleX="222490">
        <dgm:presLayoutVars>
          <dgm:bulletEnabled val="1"/>
        </dgm:presLayoutVars>
      </dgm:prSet>
      <dgm:spPr/>
    </dgm:pt>
    <dgm:pt modelId="{7365E4B8-67AF-4B74-B4DC-BE28DDEAAE6F}" type="pres">
      <dgm:prSet presAssocID="{6DE10D35-E2C0-4531-B887-4F26096BB81C}" presName="Name56" presStyleLbl="parChTrans1D2" presStyleIdx="2" presStyleCnt="3"/>
      <dgm:spPr/>
    </dgm:pt>
    <dgm:pt modelId="{795AE095-0DDB-495C-B54B-B3F2F1A07408}" type="pres">
      <dgm:prSet presAssocID="{F315DE48-E7DC-4B9D-AA90-BEEB45CC9F8B}" presName="text0" presStyleLbl="node1" presStyleIdx="3" presStyleCnt="4" custScaleX="222490">
        <dgm:presLayoutVars>
          <dgm:bulletEnabled val="1"/>
        </dgm:presLayoutVars>
      </dgm:prSet>
      <dgm:spPr/>
    </dgm:pt>
  </dgm:ptLst>
  <dgm:cxnLst>
    <dgm:cxn modelId="{26E6FA02-9B15-4A58-94D1-3CB65B58C195}" srcId="{8E297FBB-70E8-484D-ADDA-349C5C5EC0DA}" destId="{F315DE48-E7DC-4B9D-AA90-BEEB45CC9F8B}" srcOrd="2" destOrd="0" parTransId="{6DE10D35-E2C0-4531-B887-4F26096BB81C}" sibTransId="{4453BA22-6599-45AB-8D06-B14386241D2E}"/>
    <dgm:cxn modelId="{D5622825-0DB4-48EA-AEB5-BCFA2E942A6E}" type="presOf" srcId="{F315DE48-E7DC-4B9D-AA90-BEEB45CC9F8B}" destId="{795AE095-0DDB-495C-B54B-B3F2F1A07408}" srcOrd="0" destOrd="0" presId="urn:microsoft.com/office/officeart/2008/layout/RadialCluster"/>
    <dgm:cxn modelId="{72FA942B-9893-486D-8C58-9313F146ED56}" type="presOf" srcId="{8E297FBB-70E8-484D-ADDA-349C5C5EC0DA}" destId="{999BCBA0-BD09-4951-8BEA-D7F0F8386C69}" srcOrd="0" destOrd="0" presId="urn:microsoft.com/office/officeart/2008/layout/RadialCluster"/>
    <dgm:cxn modelId="{D0447430-E18B-473F-9087-B013AEE0E78A}" type="presOf" srcId="{76C31FE6-5829-4489-A402-945C32DE4741}" destId="{8EFE59FE-7F14-4698-9B8A-BE834E15010C}" srcOrd="0" destOrd="0" presId="urn:microsoft.com/office/officeart/2008/layout/RadialCluster"/>
    <dgm:cxn modelId="{2F432543-80D3-497D-A9EB-2FAF5BB3BCF1}" srcId="{8E297FBB-70E8-484D-ADDA-349C5C5EC0DA}" destId="{76C31FE6-5829-4489-A402-945C32DE4741}" srcOrd="1" destOrd="0" parTransId="{59C22A17-0850-49C4-8783-ED057382F21E}" sibTransId="{F2B9525B-0B5E-4B84-A400-C71062C12E54}"/>
    <dgm:cxn modelId="{A7002C5F-88B1-4ACC-8329-9D655579EE97}" srcId="{1465EBEA-1279-4717-BD27-C7EE495077BF}" destId="{8E297FBB-70E8-484D-ADDA-349C5C5EC0DA}" srcOrd="0" destOrd="0" parTransId="{23DED236-7B76-43EA-AFA6-B4812BAB3BCB}" sibTransId="{B9E7B344-52DB-41A9-AAEF-106B6B018EB2}"/>
    <dgm:cxn modelId="{69AC3E77-ABAE-45D3-84D5-F50844D5597C}" srcId="{8E297FBB-70E8-484D-ADDA-349C5C5EC0DA}" destId="{F0C3C22E-A72F-42E3-A5D8-EAA1324E493B}" srcOrd="0" destOrd="0" parTransId="{49654E44-832B-48D8-8A88-7432BEEA0E73}" sibTransId="{4B9BB6FB-1477-4FDE-A007-2D1D941AEBFD}"/>
    <dgm:cxn modelId="{4C0C4893-76A7-413C-A1E4-D6DA7F0ACC7D}" type="presOf" srcId="{59C22A17-0850-49C4-8783-ED057382F21E}" destId="{C61EB7C8-4F12-44FC-8F53-5AADCCEF3A7B}" srcOrd="0" destOrd="0" presId="urn:microsoft.com/office/officeart/2008/layout/RadialCluster"/>
    <dgm:cxn modelId="{6DF40F96-250F-4D3C-8A46-52C9DAAF41A6}" type="presOf" srcId="{F0C3C22E-A72F-42E3-A5D8-EAA1324E493B}" destId="{27261355-E33A-4B4A-B454-3F0124F10E10}" srcOrd="0" destOrd="0" presId="urn:microsoft.com/office/officeart/2008/layout/RadialCluster"/>
    <dgm:cxn modelId="{EBF33CBE-17BB-4239-85E4-990CC6B9B202}" type="presOf" srcId="{1465EBEA-1279-4717-BD27-C7EE495077BF}" destId="{A5FC397E-4FE7-4D3A-AB2C-094C077EECF4}" srcOrd="0" destOrd="0" presId="urn:microsoft.com/office/officeart/2008/layout/RadialCluster"/>
    <dgm:cxn modelId="{EAB95AC5-33EC-4191-823A-8FDF69FC2220}" type="presOf" srcId="{6DE10D35-E2C0-4531-B887-4F26096BB81C}" destId="{7365E4B8-67AF-4B74-B4DC-BE28DDEAAE6F}" srcOrd="0" destOrd="0" presId="urn:microsoft.com/office/officeart/2008/layout/RadialCluster"/>
    <dgm:cxn modelId="{C29415E2-9021-4BD8-9D56-9D9659A59193}" type="presOf" srcId="{49654E44-832B-48D8-8A88-7432BEEA0E73}" destId="{266CC23F-8EE7-4220-A778-40047914545C}" srcOrd="0" destOrd="0" presId="urn:microsoft.com/office/officeart/2008/layout/RadialCluster"/>
    <dgm:cxn modelId="{8E748920-5F9C-40B9-A725-24CB01F8D230}" type="presParOf" srcId="{A5FC397E-4FE7-4D3A-AB2C-094C077EECF4}" destId="{1A9081B5-F627-460B-B42D-CA1BBAC2009F}" srcOrd="0" destOrd="0" presId="urn:microsoft.com/office/officeart/2008/layout/RadialCluster"/>
    <dgm:cxn modelId="{A4881FDB-E024-4F0D-B153-A3A8CB63E71F}" type="presParOf" srcId="{1A9081B5-F627-460B-B42D-CA1BBAC2009F}" destId="{999BCBA0-BD09-4951-8BEA-D7F0F8386C69}" srcOrd="0" destOrd="0" presId="urn:microsoft.com/office/officeart/2008/layout/RadialCluster"/>
    <dgm:cxn modelId="{715DA0BF-6C85-417D-B0C1-6F21BA85770D}" type="presParOf" srcId="{1A9081B5-F627-460B-B42D-CA1BBAC2009F}" destId="{266CC23F-8EE7-4220-A778-40047914545C}" srcOrd="1" destOrd="0" presId="urn:microsoft.com/office/officeart/2008/layout/RadialCluster"/>
    <dgm:cxn modelId="{3CA38A3A-CC1E-4592-B99A-315BCC40B75D}" type="presParOf" srcId="{1A9081B5-F627-460B-B42D-CA1BBAC2009F}" destId="{27261355-E33A-4B4A-B454-3F0124F10E10}" srcOrd="2" destOrd="0" presId="urn:microsoft.com/office/officeart/2008/layout/RadialCluster"/>
    <dgm:cxn modelId="{B9442AF5-10F2-402E-8424-5EE17CC689CA}" type="presParOf" srcId="{1A9081B5-F627-460B-B42D-CA1BBAC2009F}" destId="{C61EB7C8-4F12-44FC-8F53-5AADCCEF3A7B}" srcOrd="3" destOrd="0" presId="urn:microsoft.com/office/officeart/2008/layout/RadialCluster"/>
    <dgm:cxn modelId="{0871B468-957F-4D2D-A675-4F8B88818FB3}" type="presParOf" srcId="{1A9081B5-F627-460B-B42D-CA1BBAC2009F}" destId="{8EFE59FE-7F14-4698-9B8A-BE834E15010C}" srcOrd="4" destOrd="0" presId="urn:microsoft.com/office/officeart/2008/layout/RadialCluster"/>
    <dgm:cxn modelId="{CAD9DC6E-A4B6-459B-9F78-5536343C94F6}" type="presParOf" srcId="{1A9081B5-F627-460B-B42D-CA1BBAC2009F}" destId="{7365E4B8-67AF-4B74-B4DC-BE28DDEAAE6F}" srcOrd="5" destOrd="0" presId="urn:microsoft.com/office/officeart/2008/layout/RadialCluster"/>
    <dgm:cxn modelId="{AD1090A9-D1B1-4068-83BC-FA0A2AE4232D}" type="presParOf" srcId="{1A9081B5-F627-460B-B42D-CA1BBAC2009F}" destId="{795AE095-0DDB-495C-B54B-B3F2F1A07408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9BCBA0-BD09-4951-8BEA-D7F0F8386C69}">
      <dsp:nvSpPr>
        <dsp:cNvPr id="0" name=""/>
        <dsp:cNvSpPr/>
      </dsp:nvSpPr>
      <dsp:spPr>
        <a:xfrm>
          <a:off x="3405353" y="1382281"/>
          <a:ext cx="1828796" cy="1226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Best Possible Model</a:t>
          </a:r>
        </a:p>
      </dsp:txBody>
      <dsp:txXfrm>
        <a:off x="3465241" y="1442169"/>
        <a:ext cx="1709020" cy="1107044"/>
      </dsp:txXfrm>
    </dsp:sp>
    <dsp:sp modelId="{266CC23F-8EE7-4220-A778-40047914545C}">
      <dsp:nvSpPr>
        <dsp:cNvPr id="0" name=""/>
        <dsp:cNvSpPr/>
      </dsp:nvSpPr>
      <dsp:spPr>
        <a:xfrm rot="16200000">
          <a:off x="4149594" y="1212123"/>
          <a:ext cx="34031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4031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261355-E33A-4B4A-B454-3F0124F10E10}">
      <dsp:nvSpPr>
        <dsp:cNvPr id="0" name=""/>
        <dsp:cNvSpPr/>
      </dsp:nvSpPr>
      <dsp:spPr>
        <a:xfrm>
          <a:off x="3405352" y="219996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Patient Factor Information</a:t>
          </a:r>
        </a:p>
      </dsp:txBody>
      <dsp:txXfrm>
        <a:off x="3445477" y="260121"/>
        <a:ext cx="1748549" cy="741719"/>
      </dsp:txXfrm>
    </dsp:sp>
    <dsp:sp modelId="{C61EB7C8-4F12-44FC-8F53-5AADCCEF3A7B}">
      <dsp:nvSpPr>
        <dsp:cNvPr id="0" name=""/>
        <dsp:cNvSpPr/>
      </dsp:nvSpPr>
      <dsp:spPr>
        <a:xfrm rot="2511711">
          <a:off x="492049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FE59FE-7F14-4698-9B8A-BE834E15010C}">
      <dsp:nvSpPr>
        <dsp:cNvPr id="0" name=""/>
        <dsp:cNvSpPr/>
      </dsp:nvSpPr>
      <dsp:spPr>
        <a:xfrm>
          <a:off x="5037773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Numeric Information</a:t>
          </a:r>
        </a:p>
      </dsp:txBody>
      <dsp:txXfrm>
        <a:off x="5077898" y="3087558"/>
        <a:ext cx="1748549" cy="741719"/>
      </dsp:txXfrm>
    </dsp:sp>
    <dsp:sp modelId="{7365E4B8-67AF-4B74-B4DC-BE28DDEAAE6F}">
      <dsp:nvSpPr>
        <dsp:cNvPr id="0" name=""/>
        <dsp:cNvSpPr/>
      </dsp:nvSpPr>
      <dsp:spPr>
        <a:xfrm rot="8288289">
          <a:off x="306216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AE095-0DDB-495C-B54B-B3F2F1A07408}">
      <dsp:nvSpPr>
        <dsp:cNvPr id="0" name=""/>
        <dsp:cNvSpPr/>
      </dsp:nvSpPr>
      <dsp:spPr>
        <a:xfrm>
          <a:off x="1772930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Information from text</a:t>
          </a:r>
        </a:p>
      </dsp:txBody>
      <dsp:txXfrm>
        <a:off x="1813055" y="3087558"/>
        <a:ext cx="1748549" cy="7417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333ABA6-B72D-4ED4-A6E7-13A0DAE65F1A}" type="datetimeFigureOut">
              <a:rPr lang="en-US" smtClean="0"/>
              <a:t>7/13/24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DC303B9-2C3E-4EA0-A819-58B20A5A8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082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FA76-1384-43C2-9507-EC1C247A90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1842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AFA76-1384-43C2-9507-EC1C247A906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1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Very common</a:t>
            </a:r>
            <a:r>
              <a:rPr lang="en-US" baseline="0" dirty="0"/>
              <a:t> to append the existing data as the left side</a:t>
            </a:r>
          </a:p>
          <a:p>
            <a:r>
              <a:rPr lang="en-US" baseline="0" dirty="0"/>
              <a:t>Grades could have millions of more records than instruments table.  The only rows that are kept are the instrument table 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492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fld id="{1A90D603-3AC1-4957-9F06-296EB9CD5782}" type="slidenum">
              <a:rPr lang="en-US" altLang="en-US" smtClean="0">
                <a:solidFill>
                  <a:prstClr val="black"/>
                </a:solidFill>
              </a:rPr>
              <a:pPr>
                <a:defRPr/>
              </a:pPr>
              <a:t>8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093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Multicolinearity</a:t>
            </a:r>
            <a:r>
              <a:rPr lang="en-US" dirty="0"/>
              <a:t> – counting</a:t>
            </a:r>
            <a:r>
              <a:rPr lang="en-US" baseline="0" dirty="0"/>
              <a:t> things twice, </a:t>
            </a:r>
            <a:r>
              <a:rPr lang="en-US" baseline="0" dirty="0" err="1"/>
              <a:t>algo</a:t>
            </a:r>
            <a:r>
              <a:rPr lang="en-US" baseline="0" dirty="0"/>
              <a:t> understands all 0’s represents a piece of information.</a:t>
            </a:r>
          </a:p>
          <a:p>
            <a:r>
              <a:rPr lang="en-US" baseline="0" dirty="0"/>
              <a:t>Missing “flag”  - often has a hidden meaning such as data integrity or data collection.  Sometimes these issues are systematic &amp; informative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320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Perhaps you can combine independent voters with someone that didn’t register.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3936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</a:t>
            </a:r>
            <a:r>
              <a:rPr lang="en-US" dirty="0" err="1"/>
              <a:t>document</a:t>
            </a:r>
            <a:r>
              <a:rPr lang="en-US" dirty="0"/>
              <a:t> </a:t>
            </a:r>
            <a:r>
              <a:rPr lang="en-US" err="1"/>
              <a:t>document</a:t>
            </a:r>
            <a:r>
              <a:rPr lang="en-US"/>
              <a:t>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4944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Changed mpg to mean </a:t>
            </a:r>
            <a:r>
              <a:rPr lang="en-US" dirty="0" err="1"/>
              <a:t>avg</a:t>
            </a:r>
            <a:endParaRPr lang="en-US" dirty="0"/>
          </a:p>
          <a:p>
            <a:r>
              <a:rPr lang="en-US" dirty="0"/>
              <a:t>Document document </a:t>
            </a:r>
            <a:r>
              <a:rPr lang="en-US" dirty="0" err="1"/>
              <a:t>document</a:t>
            </a:r>
            <a:endParaRPr lang="en-US" dirty="0"/>
          </a:p>
          <a:p>
            <a:r>
              <a:rPr lang="en-US" dirty="0"/>
              <a:t>add flag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346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</a:t>
            </a:r>
            <a:r>
              <a:rPr lang="en-US" dirty="0" err="1"/>
              <a:t>document</a:t>
            </a:r>
            <a:r>
              <a:rPr lang="en-US" dirty="0"/>
              <a:t> </a:t>
            </a:r>
            <a:r>
              <a:rPr lang="en-US" err="1"/>
              <a:t>document</a:t>
            </a:r>
            <a:r>
              <a:rPr lang="en-US"/>
              <a:t>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731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Hotdeck</a:t>
            </a:r>
            <a:r>
              <a:rPr lang="en-US" dirty="0"/>
              <a:t> for </a:t>
            </a:r>
            <a:r>
              <a:rPr lang="en-US" dirty="0" err="1"/>
              <a:t>disp</a:t>
            </a:r>
            <a:r>
              <a:rPr lang="en-US" baseline="0" dirty="0"/>
              <a:t> </a:t>
            </a:r>
            <a:r>
              <a:rPr lang="en-US" baseline="0" dirty="0" err="1"/>
              <a:t>hp</a:t>
            </a:r>
            <a:r>
              <a:rPr lang="en-US" baseline="0" dirty="0"/>
              <a:t> and </a:t>
            </a:r>
            <a:r>
              <a:rPr lang="en-US" baseline="0" dirty="0" err="1"/>
              <a:t>wt</a:t>
            </a:r>
            <a:endParaRPr lang="en-US" dirty="0"/>
          </a:p>
          <a:p>
            <a:r>
              <a:rPr lang="en-US" dirty="0"/>
              <a:t>Document document </a:t>
            </a:r>
            <a:r>
              <a:rPr lang="en-US" dirty="0" err="1"/>
              <a:t>document</a:t>
            </a:r>
            <a:endParaRPr lang="en-US" dirty="0"/>
          </a:p>
          <a:p>
            <a:r>
              <a:rPr lang="en-US" dirty="0"/>
              <a:t>add flag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72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Hotdeck</a:t>
            </a:r>
            <a:r>
              <a:rPr lang="en-US" dirty="0"/>
              <a:t> for </a:t>
            </a:r>
            <a:r>
              <a:rPr lang="en-US" dirty="0" err="1"/>
              <a:t>disp</a:t>
            </a:r>
            <a:r>
              <a:rPr lang="en-US" baseline="0" dirty="0"/>
              <a:t> </a:t>
            </a:r>
            <a:r>
              <a:rPr lang="en-US" baseline="0" dirty="0" err="1"/>
              <a:t>hp</a:t>
            </a:r>
            <a:r>
              <a:rPr lang="en-US" baseline="0" dirty="0"/>
              <a:t> and </a:t>
            </a:r>
            <a:r>
              <a:rPr lang="en-US" baseline="0" dirty="0" err="1"/>
              <a:t>wt</a:t>
            </a:r>
            <a:endParaRPr lang="en-US" dirty="0"/>
          </a:p>
          <a:p>
            <a:r>
              <a:rPr lang="en-US" dirty="0"/>
              <a:t>Document document </a:t>
            </a:r>
            <a:r>
              <a:rPr lang="en-US" dirty="0" err="1"/>
              <a:t>document</a:t>
            </a:r>
            <a:endParaRPr lang="en-US" dirty="0"/>
          </a:p>
          <a:p>
            <a:r>
              <a:rPr lang="en-US" dirty="0"/>
              <a:t>add flag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00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7/13/24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046427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700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7/13/24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765332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7/13/24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669344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7/13/24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607285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48122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496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361983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523039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035383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159791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89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B22776-A38F-49A5-BB26-5D9674C1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988D48-8216-465C-83C2-8A7495E78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 Readmissions is a 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D156DB-1790-45BC-B356-942101765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E6CFE-F5DD-4A8C-A9F2-13B5C9079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6124" y="2238704"/>
            <a:ext cx="86552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$41B spent annually treating patients within 30 days of their initial discharge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Government programs Medicare/Medicaid fine hospitals for readmissions driving up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Additional patient hardship, stress &amp; strain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E7E0CE9-7483-B24A-A9C1-2D7C5E09BC3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A2EE27-3E52-BD4E-AA58-853A6E6E8B0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98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04EE53-BB41-4B9A-AA0F-A26063F96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760371A-4136-4820-BE9F-20CDC330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81E3E-9CE1-49C1-A16B-3E2A7040A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3285C3-B4C9-4678-9C04-992C21D1215C}"/>
              </a:ext>
            </a:extLst>
          </p:cNvPr>
          <p:cNvSpPr txBox="1"/>
          <p:nvPr/>
        </p:nvSpPr>
        <p:spPr>
          <a:xfrm>
            <a:off x="457200" y="5716969"/>
            <a:ext cx="8229600" cy="369332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Represent non-numeric information as light switches.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02432E-DE56-4115-B2AB-3333E6C34783}"/>
              </a:ext>
            </a:extLst>
          </p:cNvPr>
          <p:cNvSpPr txBox="1"/>
          <p:nvPr/>
        </p:nvSpPr>
        <p:spPr>
          <a:xfrm>
            <a:off x="4572000" y="1804916"/>
            <a:ext cx="41148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Always “1 Less than the State of Nature”</a:t>
            </a:r>
          </a:p>
          <a:p>
            <a:endParaRPr lang="en-US" dirty="0"/>
          </a:p>
          <a:p>
            <a:r>
              <a:rPr lang="en-US" sz="1200" dirty="0"/>
              <a:t>2 States of Nature = 1 Light Switch or  “dummy variable”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r>
              <a:rPr lang="en-US" sz="1600" dirty="0"/>
              <a:t>Dog or Cat needs one column where dog =1, cat=0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If the column has a 0 then its a cat.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1F40F864-6D4A-774D-B970-F2282D25855A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8CA9C3-9EB3-6548-E925-C0AB29B56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518745"/>
            <a:ext cx="3820510" cy="38205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B34550-F9EA-F73B-4142-3F06620EDF2F}"/>
              </a:ext>
            </a:extLst>
          </p:cNvPr>
          <p:cNvSpPr txBox="1"/>
          <p:nvPr/>
        </p:nvSpPr>
        <p:spPr>
          <a:xfrm>
            <a:off x="457200" y="5316114"/>
            <a:ext cx="23519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AI Generated: Stable Diffusion Picture</a:t>
            </a:r>
          </a:p>
        </p:txBody>
      </p:sp>
    </p:spTree>
    <p:extLst>
      <p:ext uri="{BB962C8B-B14F-4D97-AF65-F5344CB8AC3E}">
        <p14:creationId xmlns:p14="http://schemas.microsoft.com/office/powerpoint/2010/main" val="3472251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04EE53-BB41-4B9A-AA0F-A26063F96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760371A-4136-4820-BE9F-20CDC330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81E3E-9CE1-49C1-A16B-3E2A7040A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3285C3-B4C9-4678-9C04-992C21D1215C}"/>
              </a:ext>
            </a:extLst>
          </p:cNvPr>
          <p:cNvSpPr txBox="1"/>
          <p:nvPr/>
        </p:nvSpPr>
        <p:spPr>
          <a:xfrm>
            <a:off x="457200" y="5716969"/>
            <a:ext cx="8229600" cy="369332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Represent non-numeric information as light switches.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02432E-DE56-4115-B2AB-3333E6C34783}"/>
              </a:ext>
            </a:extLst>
          </p:cNvPr>
          <p:cNvSpPr txBox="1"/>
          <p:nvPr/>
        </p:nvSpPr>
        <p:spPr>
          <a:xfrm>
            <a:off x="4586990" y="1305782"/>
            <a:ext cx="41148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Always “1 Less than the State of Nature”</a:t>
            </a:r>
          </a:p>
          <a:p>
            <a:endParaRPr lang="en-US" dirty="0"/>
          </a:p>
          <a:p>
            <a:r>
              <a:rPr lang="en-US" sz="1200" dirty="0"/>
              <a:t>3 States of Nature = 2 Light Switches or  “dummy variables”</a:t>
            </a:r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15888" indent="-115888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dirty="0"/>
              <a:t>If both columns are 0 then by default, this is the same information as the row having a fish.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3BE8FCBC-0007-A347-8A4E-952EF945C053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CD12C4AE-754C-6543-8859-C00AD460E4BD}"/>
              </a:ext>
            </a:extLst>
          </p:cNvPr>
          <p:cNvGraphicFramePr>
            <a:graphicFrameLocks noGrp="1"/>
          </p:cNvGraphicFramePr>
          <p:nvPr/>
        </p:nvGraphicFramePr>
        <p:xfrm>
          <a:off x="5811187" y="2401341"/>
          <a:ext cx="123386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9633">
                  <a:extLst>
                    <a:ext uri="{9D8B030D-6E8A-4147-A177-3AD203B41FA5}">
                      <a16:colId xmlns:a16="http://schemas.microsoft.com/office/drawing/2014/main" val="2235749819"/>
                    </a:ext>
                  </a:extLst>
                </a:gridCol>
                <a:gridCol w="674236">
                  <a:extLst>
                    <a:ext uri="{9D8B030D-6E8A-4147-A177-3AD203B41FA5}">
                      <a16:colId xmlns:a16="http://schemas.microsoft.com/office/drawing/2014/main" val="4436196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78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286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783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99953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63CE957A-6CC0-A8FC-2304-71C5958EC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438" y="1637294"/>
            <a:ext cx="3011453" cy="30114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437C75-D509-748C-0C21-8655A0A95F3A}"/>
              </a:ext>
            </a:extLst>
          </p:cNvPr>
          <p:cNvSpPr txBox="1"/>
          <p:nvPr/>
        </p:nvSpPr>
        <p:spPr>
          <a:xfrm>
            <a:off x="897366" y="4648747"/>
            <a:ext cx="23519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AI Generated: Stable Diffusion Picture</a:t>
            </a:r>
          </a:p>
        </p:txBody>
      </p:sp>
    </p:spTree>
    <p:extLst>
      <p:ext uri="{BB962C8B-B14F-4D97-AF65-F5344CB8AC3E}">
        <p14:creationId xmlns:p14="http://schemas.microsoft.com/office/powerpoint/2010/main" val="3187600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50" name="Picture 2" descr="Image result for dummy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453" y="2670942"/>
            <a:ext cx="3691334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25214" y="1245475"/>
            <a:ext cx="7709338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Dummy Variables represent category levels as 1/0 within new vectors.  For some approaches, this lets the algorithm understand the information.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2238703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27117" y="3048602"/>
          <a:ext cx="3648902" cy="202692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19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3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5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Gender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Profession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Affiliation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CU43E439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Nurse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CU36E506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Independent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CU91E65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CU17E255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Student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CU27E792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Executive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CU74E430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CU25E466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Democrat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2D78A9-2061-4794-A58E-95EDF4EB9289}"/>
              </a:ext>
            </a:extLst>
          </p:cNvPr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A2B9164E-EBEA-5043-9D64-4A19EE234099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814250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5214" y="1245475"/>
            <a:ext cx="7709338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Dummy Variables represent category levels as 1/0 within new vectors.  For some approaches, this lets the algorithm understand the information.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2236075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627117" y="3048602"/>
          <a:ext cx="3648902" cy="202692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19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3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5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err="1">
                          <a:effectLst/>
                        </a:rPr>
                        <a:t>CuID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Gender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Profession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Affiliation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CU43E439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Nurse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CU36E506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Independent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CU91E65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CU17E255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Student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Democrat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CU27E792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Executive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CU74E430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Manager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Republican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CU25E466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Female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Teacher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Democrat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761186" y="2963917"/>
            <a:ext cx="41950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wouldn’t use the ID </a:t>
            </a:r>
            <a:r>
              <a:rPr lang="en-US" dirty="0" err="1">
                <a:solidFill>
                  <a:prstClr val="black"/>
                </a:solidFill>
              </a:rPr>
              <a:t>var</a:t>
            </a:r>
            <a:r>
              <a:rPr lang="en-US" dirty="0">
                <a:solidFill>
                  <a:prstClr val="black"/>
                </a:solidFill>
              </a:rPr>
              <a:t> for training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Gender has 2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Profession has 5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Affiliation has 3 levels &amp; missing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2236075"/>
            <a:ext cx="253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Through EDA you realize: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01F746EA-F724-2548-B4BD-8ED176BEDD40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433031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5214" y="1072049"/>
            <a:ext cx="7709338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Always make dummy variables “1 less than the state of the data nature”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68414" y="1479321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660869" y="1897710"/>
          <a:ext cx="3648902" cy="152400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19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3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5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err="1">
                          <a:effectLst/>
                        </a:rPr>
                        <a:t>CuID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Gender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Profession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Affiliation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CU43E439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Nurse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Democrat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CU36E506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Teacher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Independent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CU91E65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Manager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Republican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CU17E255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Student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Democrat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CU27E792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Executive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CU74E430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Manager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Republican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CU25E466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Female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Teacher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Democrat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597118" y="3825022"/>
          <a:ext cx="7915515" cy="15411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82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6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6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3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765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32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97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0360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365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13505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CuID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Gender__Male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Profession_Nurse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Profession_Teacher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Profession_Manager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Profession_Student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Affiliation_D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Affiliation_I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Affiliation_Missing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CU43E439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CU36E506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CU91E65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CU17E255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CU27E792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CU74E430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CU25E466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3" name="Isosceles Triangle 12"/>
          <p:cNvSpPr/>
          <p:nvPr/>
        </p:nvSpPr>
        <p:spPr>
          <a:xfrm rot="10800000">
            <a:off x="2191407" y="3531466"/>
            <a:ext cx="4587765" cy="39413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2663" y="5481144"/>
            <a:ext cx="7709338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 light switch has 2 states, on/off, yet you only need 1 switch.  The same is true as more levels are added, you don’t need one for each level.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DFD7DA70-AE1C-624A-AABD-72D4953DA6AE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749037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5214" y="1245475"/>
            <a:ext cx="7709338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Always make dummy variables “1 less than the state of the data nature”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37472" y="1558151"/>
            <a:ext cx="1469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Dummy Data: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597118" y="1901622"/>
          <a:ext cx="7915515" cy="153662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82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6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6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3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765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32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497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0360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365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13505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effectLst/>
                        </a:rPr>
                        <a:t>CuID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Gender__Male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Profession_Nurse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Profession_Teacher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Profession_Manager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effectLst/>
                        </a:rPr>
                        <a:t>Profession_Student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effectLst/>
                        </a:rPr>
                        <a:t>Affiliation_D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effectLst/>
                        </a:rPr>
                        <a:t>Affiliation_I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Affiliation_Missing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CU43E439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1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CU36E506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1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CU91E65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CU17E255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CU27E792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1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CU74E430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CU25E466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1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674562" y="3444754"/>
            <a:ext cx="20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Applying Judgment: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597118" y="3867057"/>
          <a:ext cx="7915515" cy="152595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649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85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39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1223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22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296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13505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effectLst/>
                        </a:rPr>
                        <a:t>CuID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Gender__Male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effectLst/>
                        </a:rPr>
                        <a:t>Profession_LowCount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Profession_Teacher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effectLst/>
                        </a:rPr>
                        <a:t>Profession_Manager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 err="1">
                          <a:effectLst/>
                        </a:rPr>
                        <a:t>Affiliation_D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900" u="none" strike="noStrike" kern="1200" dirty="0" err="1">
                          <a:effectLst/>
                        </a:rPr>
                        <a:t>Affiliation_IndependentMissing</a:t>
                      </a:r>
                      <a:endParaRPr lang="en-US" sz="9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CU43E439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1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1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CU36E506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1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CU91E65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CU17E255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1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CU27E792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1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CU74E430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3207"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CU25E466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0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>
                          <a:effectLst/>
                        </a:rPr>
                        <a:t>1</a:t>
                      </a:r>
                      <a:endParaRPr lang="en-US" sz="1050" u="none" strike="noStrike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050" u="none" strike="noStrike" kern="1200" dirty="0">
                          <a:effectLst/>
                        </a:rPr>
                        <a:t>0</a:t>
                      </a:r>
                      <a:endParaRPr lang="en-US" sz="105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660" marR="8660" marT="866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672663" y="5481144"/>
            <a:ext cx="7709338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Never throw the “kitchen sink” at an </a:t>
            </a:r>
            <a:r>
              <a:rPr lang="en-US" dirty="0" err="1">
                <a:solidFill>
                  <a:prstClr val="white"/>
                </a:solidFill>
              </a:rPr>
              <a:t>algo</a:t>
            </a:r>
            <a:r>
              <a:rPr lang="en-US" dirty="0">
                <a:solidFill>
                  <a:prstClr val="white"/>
                </a:solidFill>
              </a:rPr>
              <a:t>, exercise your problem knowledge to reduce the number of vectors.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B24AD95A-25F7-1F49-BE17-34C2139E826E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822930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717" y="1245475"/>
            <a:ext cx="871833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Numeric variables need to be examined, corrected and missing flags need to be created.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2236075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61186" y="2963917"/>
            <a:ext cx="3166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Its unlikely a car has 122mpg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No way -110 horsepower!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2236075"/>
            <a:ext cx="344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With domain expertise you realize: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4" y="2841680"/>
          <a:ext cx="438474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9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-110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?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939863" y="3886199"/>
            <a:ext cx="40567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Through EDA you realize: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Missing values are blank, NA, and “?”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5ACB36C2-8DE0-7C45-90AC-D2B7D34AF603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57019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 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717" y="1245475"/>
            <a:ext cx="871833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Outliers can be removed or the values can be replaced with imputation.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1904992"/>
            <a:ext cx="193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Consider this data: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61186" y="2159872"/>
            <a:ext cx="402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have many other records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record contains multiple integrity issues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1920764"/>
            <a:ext cx="146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Drop a row if: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4" y="2510597"/>
          <a:ext cx="438474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9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-110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?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861036" y="3555117"/>
            <a:ext cx="41095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prstClr val="black"/>
                </a:solidFill>
              </a:rPr>
              <a:t>Hotdeck</a:t>
            </a:r>
            <a:r>
              <a:rPr lang="en-US" dirty="0">
                <a:solidFill>
                  <a:prstClr val="black"/>
                </a:solidFill>
              </a:rPr>
              <a:t> – choose a random value in the vector say 19.2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Mean</a:t>
            </a:r>
            <a:r>
              <a:rPr lang="en-US" dirty="0">
                <a:solidFill>
                  <a:prstClr val="black"/>
                </a:solidFill>
              </a:rPr>
              <a:t> Imputation – mean </a:t>
            </a:r>
            <a:r>
              <a:rPr lang="en-US" dirty="0" err="1">
                <a:solidFill>
                  <a:prstClr val="black"/>
                </a:solidFill>
              </a:rPr>
              <a:t>avg</a:t>
            </a:r>
            <a:r>
              <a:rPr lang="en-US" dirty="0">
                <a:solidFill>
                  <a:prstClr val="black"/>
                </a:solidFill>
              </a:rPr>
              <a:t> of 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Median</a:t>
            </a:r>
            <a:r>
              <a:rPr lang="en-US" dirty="0">
                <a:solidFill>
                  <a:prstClr val="black"/>
                </a:solidFill>
              </a:rPr>
              <a:t> Imputation – median </a:t>
            </a:r>
            <a:r>
              <a:rPr lang="en-US" dirty="0" err="1">
                <a:solidFill>
                  <a:prstClr val="black"/>
                </a:solidFill>
              </a:rPr>
              <a:t>avg</a:t>
            </a:r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Train an </a:t>
            </a:r>
            <a:r>
              <a:rPr lang="en-US" b="1" dirty="0">
                <a:solidFill>
                  <a:prstClr val="black"/>
                </a:solidFill>
              </a:rPr>
              <a:t>algorithm</a:t>
            </a:r>
            <a:r>
              <a:rPr lang="en-US" dirty="0">
                <a:solidFill>
                  <a:prstClr val="black"/>
                </a:solidFill>
              </a:rPr>
              <a:t> to fill in the values (KNN)</a:t>
            </a: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B1294D8F-8DCF-A548-BDC7-B7A7E6D577D5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85087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717" y="1245475"/>
            <a:ext cx="8718331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Imputation is a best practice over to fill in for missing numeric values.  Usually start with an easy method like mean imputation.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61186" y="2159872"/>
            <a:ext cx="402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have many other records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record contains multiple integrity issues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5118" y="1920764"/>
            <a:ext cx="146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Drop a row if: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426853" y="2159872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345751" y="2464740"/>
          <a:ext cx="3349994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40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2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7770">
                  <a:extLst>
                    <a:ext uri="{9D8B030D-6E8A-4147-A177-3AD203B41FA5}">
                      <a16:colId xmlns:a16="http://schemas.microsoft.com/office/drawing/2014/main" val="3090800159"/>
                    </a:ext>
                  </a:extLst>
                </a:gridCol>
              </a:tblGrid>
              <a:tr h="1220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mpg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FixMPG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0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Mazda RX4 Wag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20.1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21.4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14.3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24.4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18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19.2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685800" rtl="0" eaLnBrk="1" fontAlgn="b" latinLnBrk="0" hangingPunct="1"/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861036" y="3555117"/>
            <a:ext cx="41095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prstClr val="black"/>
                </a:solidFill>
              </a:rPr>
              <a:t>Hotdeck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Median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Algorithm</a:t>
            </a:r>
            <a:r>
              <a:rPr lang="en-US" dirty="0">
                <a:solidFill>
                  <a:prstClr val="black"/>
                </a:solidFill>
              </a:rPr>
              <a:t> (KNN)</a:t>
            </a: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ABEEB7ED-D265-1740-99FD-7C078ECCA02A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09884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309807" y="1871968"/>
          <a:ext cx="438474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9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51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-110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122.8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?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97238EC-AB71-44AA-A063-4FEB869D8462}"/>
              </a:ext>
            </a:extLst>
          </p:cNvPr>
          <p:cNvSpPr txBox="1"/>
          <p:nvPr/>
        </p:nvSpPr>
        <p:spPr>
          <a:xfrm>
            <a:off x="141891" y="1245476"/>
            <a:ext cx="9002109" cy="32316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prstClr val="white"/>
                </a:solidFill>
              </a:rPr>
              <a:t>Imputation through domain expertise can be VERY time consuming but is sometimes worth it though not often.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A41BB3D-DC9E-41CC-A0FE-3B3BECA84991}"/>
              </a:ext>
            </a:extLst>
          </p:cNvPr>
          <p:cNvCxnSpPr/>
          <p:nvPr/>
        </p:nvCxnSpPr>
        <p:spPr>
          <a:xfrm>
            <a:off x="4978900" y="1871968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499D480-43C8-4260-94DE-B032190A2700}"/>
              </a:ext>
            </a:extLst>
          </p:cNvPr>
          <p:cNvSpPr txBox="1"/>
          <p:nvPr/>
        </p:nvSpPr>
        <p:spPr>
          <a:xfrm>
            <a:off x="4978900" y="2143424"/>
            <a:ext cx="4020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 have many other records for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The record contains multiple integrity issues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8683A3-AE60-456B-A476-A680CB18FDF7}"/>
              </a:ext>
            </a:extLst>
          </p:cNvPr>
          <p:cNvSpPr txBox="1"/>
          <p:nvPr/>
        </p:nvSpPr>
        <p:spPr>
          <a:xfrm>
            <a:off x="5162832" y="1904316"/>
            <a:ext cx="146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Drop a row if: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DB45A5-D94A-42DE-9975-CE554C3AE2FD}"/>
              </a:ext>
            </a:extLst>
          </p:cNvPr>
          <p:cNvSpPr txBox="1"/>
          <p:nvPr/>
        </p:nvSpPr>
        <p:spPr>
          <a:xfrm>
            <a:off x="5078750" y="3538669"/>
            <a:ext cx="41095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u="sng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prstClr val="black"/>
                </a:solidFill>
              </a:rPr>
              <a:t>Hotdeck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Median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Algorithm</a:t>
            </a:r>
            <a:r>
              <a:rPr lang="en-US" dirty="0">
                <a:solidFill>
                  <a:prstClr val="black"/>
                </a:solidFill>
              </a:rPr>
              <a:t> (KNN)</a:t>
            </a:r>
            <a:endParaRPr lang="en-US" u="sng" dirty="0">
              <a:solidFill>
                <a:prstClr val="black"/>
              </a:solidFill>
            </a:endParaRP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D1B39575-0738-7245-A4A6-DF996A32B4EE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491249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EBB200-FD53-443C-A445-1CEB0D6AF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278885-94D7-46C5-A6EF-8284E42A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E2758-EAB0-48B2-A657-DA1A3686F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D23F0-EACF-4BCF-928D-60A2538E15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Shape 278">
            <a:extLst>
              <a:ext uri="{FF2B5EF4-FFF2-40B4-BE49-F238E27FC236}">
                <a16:creationId xmlns:a16="http://schemas.microsoft.com/office/drawing/2014/main" id="{914AFED0-5CA1-4EEB-B9AD-33A2C567EACA}"/>
              </a:ext>
            </a:extLst>
          </p:cNvPr>
          <p:cNvSpPr txBox="1"/>
          <p:nvPr/>
        </p:nvSpPr>
        <p:spPr>
          <a:xfrm>
            <a:off x="206000" y="1107533"/>
            <a:ext cx="8778300" cy="4415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>
            <a:extLst>
              <a:ext uri="{FF2B5EF4-FFF2-40B4-BE49-F238E27FC236}">
                <a16:creationId xmlns:a16="http://schemas.microsoft.com/office/drawing/2014/main" id="{5FF15F1E-6456-4033-AED8-8A1E1406D2ED}"/>
              </a:ext>
            </a:extLst>
          </p:cNvPr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>
            <a:extLst>
              <a:ext uri="{FF2B5EF4-FFF2-40B4-BE49-F238E27FC236}">
                <a16:creationId xmlns:a16="http://schemas.microsoft.com/office/drawing/2014/main" id="{89D91387-F3AF-4970-B655-1BAB74AD1B9B}"/>
              </a:ext>
            </a:extLst>
          </p:cNvPr>
          <p:cNvGrpSpPr/>
          <p:nvPr/>
        </p:nvGrpSpPr>
        <p:grpSpPr>
          <a:xfrm>
            <a:off x="325016" y="2776109"/>
            <a:ext cx="980217" cy="916620"/>
            <a:chOff x="4044175" y="930800"/>
            <a:chExt cx="806099" cy="730199"/>
          </a:xfrm>
        </p:grpSpPr>
        <p:sp>
          <p:nvSpPr>
            <p:cNvPr id="9" name="Shape 281">
              <a:extLst>
                <a:ext uri="{FF2B5EF4-FFF2-40B4-BE49-F238E27FC236}">
                  <a16:creationId xmlns:a16="http://schemas.microsoft.com/office/drawing/2014/main" id="{9466159C-F683-4701-8EE6-240B15CE49CE}"/>
                </a:ext>
              </a:extLst>
            </p:cNvPr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>
              <a:extLst>
                <a:ext uri="{FF2B5EF4-FFF2-40B4-BE49-F238E27FC236}">
                  <a16:creationId xmlns:a16="http://schemas.microsoft.com/office/drawing/2014/main" id="{397336C6-986A-4222-8529-A81F1650FA7C}"/>
                </a:ext>
              </a:extLst>
            </p:cNvPr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>
              <a:extLst>
                <a:ext uri="{FF2B5EF4-FFF2-40B4-BE49-F238E27FC236}">
                  <a16:creationId xmlns:a16="http://schemas.microsoft.com/office/drawing/2014/main" id="{BAA57546-2820-4A33-AA79-9E90A0CC752B}"/>
                </a:ext>
              </a:extLst>
            </p:cNvPr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>
              <a:extLst>
                <a:ext uri="{FF2B5EF4-FFF2-40B4-BE49-F238E27FC236}">
                  <a16:creationId xmlns:a16="http://schemas.microsoft.com/office/drawing/2014/main" id="{207050D0-A7CB-4C7B-A0BF-FEF395EEF480}"/>
                </a:ext>
              </a:extLst>
            </p:cNvPr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>
            <a:extLst>
              <a:ext uri="{FF2B5EF4-FFF2-40B4-BE49-F238E27FC236}">
                <a16:creationId xmlns:a16="http://schemas.microsoft.com/office/drawing/2014/main" id="{C4E3B576-7840-41EE-B54D-02E70DEFD9F5}"/>
              </a:ext>
            </a:extLst>
          </p:cNvPr>
          <p:cNvSpPr txBox="1"/>
          <p:nvPr/>
        </p:nvSpPr>
        <p:spPr>
          <a:xfrm>
            <a:off x="395900" y="1889388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>
            <a:extLst>
              <a:ext uri="{FF2B5EF4-FFF2-40B4-BE49-F238E27FC236}">
                <a16:creationId xmlns:a16="http://schemas.microsoft.com/office/drawing/2014/main" id="{26E5CBC5-6D55-4FE8-AD6B-51D531BC4DAF}"/>
              </a:ext>
            </a:extLst>
          </p:cNvPr>
          <p:cNvSpPr txBox="1"/>
          <p:nvPr/>
        </p:nvSpPr>
        <p:spPr>
          <a:xfrm>
            <a:off x="2206246" y="1889388"/>
            <a:ext cx="12891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Method</a:t>
            </a:r>
          </a:p>
        </p:txBody>
      </p:sp>
      <p:sp>
        <p:nvSpPr>
          <p:cNvPr id="15" name="Shape 287">
            <a:extLst>
              <a:ext uri="{FF2B5EF4-FFF2-40B4-BE49-F238E27FC236}">
                <a16:creationId xmlns:a16="http://schemas.microsoft.com/office/drawing/2014/main" id="{226197BF-BB15-426F-BE12-7DC2402E3B38}"/>
              </a:ext>
            </a:extLst>
          </p:cNvPr>
          <p:cNvSpPr txBox="1"/>
          <p:nvPr/>
        </p:nvSpPr>
        <p:spPr>
          <a:xfrm>
            <a:off x="0" y="3956522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>
            <a:extLst>
              <a:ext uri="{FF2B5EF4-FFF2-40B4-BE49-F238E27FC236}">
                <a16:creationId xmlns:a16="http://schemas.microsoft.com/office/drawing/2014/main" id="{43814FBE-B194-497C-A05C-F36EF7B124A8}"/>
              </a:ext>
            </a:extLst>
          </p:cNvPr>
          <p:cNvSpPr txBox="1"/>
          <p:nvPr/>
        </p:nvSpPr>
        <p:spPr>
          <a:xfrm>
            <a:off x="2209942" y="3956523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>
            <a:extLst>
              <a:ext uri="{FF2B5EF4-FFF2-40B4-BE49-F238E27FC236}">
                <a16:creationId xmlns:a16="http://schemas.microsoft.com/office/drawing/2014/main" id="{0188B232-1AFD-4B8A-8E85-A505C81B5749}"/>
              </a:ext>
            </a:extLst>
          </p:cNvPr>
          <p:cNvSpPr txBox="1"/>
          <p:nvPr/>
        </p:nvSpPr>
        <p:spPr>
          <a:xfrm>
            <a:off x="7154613" y="3956523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Make predictions for the target on the new data.  </a:t>
            </a:r>
          </a:p>
        </p:txBody>
      </p:sp>
      <p:sp>
        <p:nvSpPr>
          <p:cNvPr id="18" name="Shape 290">
            <a:extLst>
              <a:ext uri="{FF2B5EF4-FFF2-40B4-BE49-F238E27FC236}">
                <a16:creationId xmlns:a16="http://schemas.microsoft.com/office/drawing/2014/main" id="{2D2EC717-53D3-4DED-ABBD-FBC1EAEE62D9}"/>
              </a:ext>
            </a:extLst>
          </p:cNvPr>
          <p:cNvSpPr txBox="1"/>
          <p:nvPr/>
        </p:nvSpPr>
        <p:spPr>
          <a:xfrm>
            <a:off x="7133564" y="1889388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19" name="Shape 292">
            <a:extLst>
              <a:ext uri="{FF2B5EF4-FFF2-40B4-BE49-F238E27FC236}">
                <a16:creationId xmlns:a16="http://schemas.microsoft.com/office/drawing/2014/main" id="{0656DA3D-C3E5-4017-85BF-E87801ABB5EC}"/>
              </a:ext>
            </a:extLst>
          </p:cNvPr>
          <p:cNvSpPr txBox="1"/>
          <p:nvPr/>
        </p:nvSpPr>
        <p:spPr>
          <a:xfrm>
            <a:off x="4073209" y="1889387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Examples</a:t>
            </a:r>
          </a:p>
        </p:txBody>
      </p:sp>
      <p:sp>
        <p:nvSpPr>
          <p:cNvPr id="20" name="Shape 293">
            <a:extLst>
              <a:ext uri="{FF2B5EF4-FFF2-40B4-BE49-F238E27FC236}">
                <a16:creationId xmlns:a16="http://schemas.microsoft.com/office/drawing/2014/main" id="{831C07E6-2935-43C3-9F17-8F771CA84AD0}"/>
              </a:ext>
            </a:extLst>
          </p:cNvPr>
          <p:cNvSpPr txBox="1"/>
          <p:nvPr/>
        </p:nvSpPr>
        <p:spPr>
          <a:xfrm>
            <a:off x="4117909" y="2631429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21" name="Shape 294">
            <a:extLst>
              <a:ext uri="{FF2B5EF4-FFF2-40B4-BE49-F238E27FC236}">
                <a16:creationId xmlns:a16="http://schemas.microsoft.com/office/drawing/2014/main" id="{0121AB00-D320-4AB1-818E-A9C81D4AC036}"/>
              </a:ext>
            </a:extLst>
          </p:cNvPr>
          <p:cNvSpPr txBox="1"/>
          <p:nvPr/>
        </p:nvSpPr>
        <p:spPr>
          <a:xfrm>
            <a:off x="4117909" y="303864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22" name="Shape 296">
            <a:extLst>
              <a:ext uri="{FF2B5EF4-FFF2-40B4-BE49-F238E27FC236}">
                <a16:creationId xmlns:a16="http://schemas.microsoft.com/office/drawing/2014/main" id="{6445DD1F-C5F2-4A5C-96FC-AD9C6A057ACE}"/>
              </a:ext>
            </a:extLst>
          </p:cNvPr>
          <p:cNvSpPr/>
          <p:nvPr/>
        </p:nvSpPr>
        <p:spPr>
          <a:xfrm>
            <a:off x="1444187" y="2789656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3" name="Shape 297">
            <a:extLst>
              <a:ext uri="{FF2B5EF4-FFF2-40B4-BE49-F238E27FC236}">
                <a16:creationId xmlns:a16="http://schemas.microsoft.com/office/drawing/2014/main" id="{4605CDF1-BA5A-44AB-8EB2-9BF8A886E0C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50849" y="2917298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Shape 298">
            <a:extLst>
              <a:ext uri="{FF2B5EF4-FFF2-40B4-BE49-F238E27FC236}">
                <a16:creationId xmlns:a16="http://schemas.microsoft.com/office/drawing/2014/main" id="{67309BC7-34DE-4F5A-9BFE-9C0BCA90456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6246" y="2695546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Shape 299">
            <a:extLst>
              <a:ext uri="{FF2B5EF4-FFF2-40B4-BE49-F238E27FC236}">
                <a16:creationId xmlns:a16="http://schemas.microsoft.com/office/drawing/2014/main" id="{41316317-FC53-4748-95B7-8CC8A8532066}"/>
              </a:ext>
            </a:extLst>
          </p:cNvPr>
          <p:cNvGrpSpPr/>
          <p:nvPr/>
        </p:nvGrpSpPr>
        <p:grpSpPr>
          <a:xfrm>
            <a:off x="7001844" y="2541497"/>
            <a:ext cx="1869736" cy="1124344"/>
            <a:chOff x="7143751" y="2114551"/>
            <a:chExt cx="1869736" cy="1124344"/>
          </a:xfrm>
        </p:grpSpPr>
        <p:grpSp>
          <p:nvGrpSpPr>
            <p:cNvPr id="26" name="Shape 300">
              <a:extLst>
                <a:ext uri="{FF2B5EF4-FFF2-40B4-BE49-F238E27FC236}">
                  <a16:creationId xmlns:a16="http://schemas.microsoft.com/office/drawing/2014/main" id="{C16932D2-2E6E-4E3E-95DF-170747ED04A3}"/>
                </a:ext>
              </a:extLst>
            </p:cNvPr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0" name="Shape 301">
                <a:extLst>
                  <a:ext uri="{FF2B5EF4-FFF2-40B4-BE49-F238E27FC236}">
                    <a16:creationId xmlns:a16="http://schemas.microsoft.com/office/drawing/2014/main" id="{B14D9B44-D24B-4363-A7CA-08F873A55B81}"/>
                  </a:ext>
                </a:extLst>
              </p:cNvPr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1" name="Shape 302">
                <a:extLst>
                  <a:ext uri="{FF2B5EF4-FFF2-40B4-BE49-F238E27FC236}">
                    <a16:creationId xmlns:a16="http://schemas.microsoft.com/office/drawing/2014/main" id="{E8A3D05E-D2A3-4A73-A968-874034906CF9}"/>
                  </a:ext>
                </a:extLst>
              </p:cNvPr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2" name="Shape 303">
                <a:extLst>
                  <a:ext uri="{FF2B5EF4-FFF2-40B4-BE49-F238E27FC236}">
                    <a16:creationId xmlns:a16="http://schemas.microsoft.com/office/drawing/2014/main" id="{12759A16-DEA8-4A6A-8994-2C0103C299E6}"/>
                  </a:ext>
                </a:extLst>
              </p:cNvPr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4">
                <a:extLst>
                  <a:ext uri="{FF2B5EF4-FFF2-40B4-BE49-F238E27FC236}">
                    <a16:creationId xmlns:a16="http://schemas.microsoft.com/office/drawing/2014/main" id="{C387BBBD-5D9D-40DB-BE82-9275CD2717C7}"/>
                  </a:ext>
                </a:extLst>
              </p:cNvPr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7" name="Shape 305">
              <a:extLst>
                <a:ext uri="{FF2B5EF4-FFF2-40B4-BE49-F238E27FC236}">
                  <a16:creationId xmlns:a16="http://schemas.microsoft.com/office/drawing/2014/main" id="{E77BFAA6-78F2-4910-945F-9D2682BAD5D5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8" name="Shape 306">
              <a:extLst>
                <a:ext uri="{FF2B5EF4-FFF2-40B4-BE49-F238E27FC236}">
                  <a16:creationId xmlns:a16="http://schemas.microsoft.com/office/drawing/2014/main" id="{821BB7C8-EEAB-4B95-82B3-78E894CF6A80}"/>
                </a:ext>
              </a:extLst>
            </p:cNvPr>
            <p:cNvCxnSpPr>
              <a:endCxn id="29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29" name="Shape 307">
              <a:extLst>
                <a:ext uri="{FF2B5EF4-FFF2-40B4-BE49-F238E27FC236}">
                  <a16:creationId xmlns:a16="http://schemas.microsoft.com/office/drawing/2014/main" id="{42D1DBA9-0D7A-4331-88FA-79C8524A703C}"/>
                </a:ext>
              </a:extLst>
            </p:cNvPr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4" name="Shape 308">
            <a:extLst>
              <a:ext uri="{FF2B5EF4-FFF2-40B4-BE49-F238E27FC236}">
                <a16:creationId xmlns:a16="http://schemas.microsoft.com/office/drawing/2014/main" id="{AB810761-D369-4074-B6FA-C5064A740985}"/>
              </a:ext>
            </a:extLst>
          </p:cNvPr>
          <p:cNvCxnSpPr/>
          <p:nvPr/>
        </p:nvCxnSpPr>
        <p:spPr>
          <a:xfrm>
            <a:off x="334750" y="3975466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B1C168-0F77-124F-BE06-F43A61A51CE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97287B8-E24C-0646-AF90-22893D28491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53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Numeric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891" y="1245476"/>
            <a:ext cx="9002109" cy="32316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prstClr val="white"/>
                </a:solidFill>
              </a:rPr>
              <a:t>Imputation through domain expertise can be VERY time consuming but is sometimes worth it though not often.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1904992"/>
            <a:ext cx="1969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solidFill>
                  <a:prstClr val="black"/>
                </a:solidFill>
              </a:rPr>
              <a:t>Consider this data: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2380593"/>
            <a:ext cx="0" cy="35472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4" y="2510597"/>
          <a:ext cx="4508930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80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19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6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55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52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783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7831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17.02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124.2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20.1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258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191.8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175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3.15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 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95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Merc 280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696196" y="2491722"/>
            <a:ext cx="44478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prstClr val="black"/>
                </a:solidFill>
              </a:rPr>
              <a:t>Impute (use a method to change the value):</a:t>
            </a:r>
          </a:p>
          <a:p>
            <a:endParaRPr lang="en-US" dirty="0">
              <a:solidFill>
                <a:prstClr val="black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-110 looks like a data entry issue &amp; other Mazda has 110.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Mean Imputation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191.8 is the average for the column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Other columns could be “</a:t>
            </a:r>
            <a:r>
              <a:rPr lang="en-US" dirty="0" err="1">
                <a:solidFill>
                  <a:prstClr val="black"/>
                </a:solidFill>
              </a:rPr>
              <a:t>hotdeck’ed</a:t>
            </a:r>
            <a:r>
              <a:rPr lang="en-US" dirty="0">
                <a:solidFill>
                  <a:prstClr val="black"/>
                </a:solidFill>
              </a:rPr>
              <a:t>”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06AC2FAB-7478-D349-B3CD-296D2FD6C71F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578876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Flags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6973" y="1245475"/>
            <a:ext cx="793005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Add missing indicator dummy variables similar to the categorical exercise.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683" y="1904992"/>
            <a:ext cx="1969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solidFill>
                  <a:prstClr val="black"/>
                </a:solidFill>
              </a:rPr>
              <a:t>Consider this data: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3063" y="2510597"/>
          <a:ext cx="8764414" cy="26650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69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39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23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01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1508790584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9610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Model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mpg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cyl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disp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drat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qsec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missingMPG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missingCyl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missingDisp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Adjust_HP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missingWT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missingQSec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2.62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 17.02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Mazda RX4 Wag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124.2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2.875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Datsun 710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r" defTabSz="685800" rtl="0" eaLnBrk="1" fontAlgn="b" latinLnBrk="0" hangingPunct="1"/>
                      <a:r>
                        <a:rPr lang="en-US" sz="1400" u="none" strike="noStrike" kern="1200" dirty="0">
                          <a:effectLst/>
                        </a:rPr>
                        <a:t>20.1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685800" rtl="0" eaLnBrk="1" fontAlgn="b" latinLnBrk="0" hangingPunct="1"/>
                      <a:r>
                        <a:rPr lang="en-US" sz="1400" u="none" strike="noStrike" kern="1200" dirty="0">
                          <a:effectLst/>
                        </a:rPr>
                        <a:t>8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18.61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4 Drive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258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3.08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Hornet Sportabout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191.8</a:t>
                      </a: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17.02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Valiant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18.1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3.15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20.22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Duster 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14.3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3.57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15.84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240D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24.4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146.7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 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1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22.8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140.8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Merc 280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19.2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167.6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123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3.44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18.3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kern="1200" dirty="0">
                          <a:effectLst/>
                        </a:rPr>
                        <a:t>0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08D4417-F4D0-B148-9551-71D939BA0AE7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1005453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Engineering- Still Pre-Processing!!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04875" y="1319866"/>
            <a:ext cx="7343775" cy="80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Once you have your data identified, collected and organized, you may want to create new vectors using existing data to aid the analysis.</a:t>
            </a:r>
          </a:p>
        </p:txBody>
      </p:sp>
      <p:sp>
        <p:nvSpPr>
          <p:cNvPr id="7" name="Rectangle 6"/>
          <p:cNvSpPr/>
          <p:nvPr/>
        </p:nvSpPr>
        <p:spPr>
          <a:xfrm>
            <a:off x="904875" y="2200929"/>
            <a:ext cx="7343775" cy="80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Feature engineering or “feature crossing” is the act of using existing data to form new data inputs for analysis.  For example, dividing one data point by another to derive a new data point.</a:t>
            </a:r>
          </a:p>
        </p:txBody>
      </p:sp>
      <p:pic>
        <p:nvPicPr>
          <p:cNvPr id="4100" name="Picture 4" descr="Image result for data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9167" y="3218941"/>
            <a:ext cx="3635190" cy="2181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B2F19247-26C5-DB49-B260-57A3BAAC3B28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71815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AC2C50-0299-48AA-86ED-3258B689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289AFA-ABF8-4D91-B558-A685679F5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Feature Engineering?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D2869B-D960-481D-9FDD-B30815458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 descr="Image result for sports analytics memes">
            <a:extLst>
              <a:ext uri="{FF2B5EF4-FFF2-40B4-BE49-F238E27FC236}">
                <a16:creationId xmlns:a16="http://schemas.microsoft.com/office/drawing/2014/main" id="{12DCBE5A-1A5A-4BD4-A667-346CC23ED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21" y="1851830"/>
            <a:ext cx="3495765" cy="1865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EF07E-5FCA-4CD1-BB8C-9B5F0B998B6B}"/>
              </a:ext>
            </a:extLst>
          </p:cNvPr>
          <p:cNvSpPr txBox="1"/>
          <p:nvPr/>
        </p:nvSpPr>
        <p:spPr>
          <a:xfrm>
            <a:off x="553721" y="1104904"/>
            <a:ext cx="8036559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Using qualitative or technical expertise to derive new features for machine learning.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0B2EEA-CE7A-4DA5-9919-C1D7862D3537}"/>
              </a:ext>
            </a:extLst>
          </p:cNvPr>
          <p:cNvSpPr txBox="1"/>
          <p:nvPr/>
        </p:nvSpPr>
        <p:spPr>
          <a:xfrm>
            <a:off x="4187553" y="1861750"/>
            <a:ext cx="4540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Using regular season stats predict the championship outcome: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4834900-3041-400F-AB26-F82B9CD97C9F}"/>
              </a:ext>
            </a:extLst>
          </p:cNvPr>
          <p:cNvGrpSpPr/>
          <p:nvPr/>
        </p:nvGrpSpPr>
        <p:grpSpPr>
          <a:xfrm>
            <a:off x="4231095" y="2680607"/>
            <a:ext cx="3200400" cy="1199629"/>
            <a:chOff x="2514600" y="2356964"/>
            <a:chExt cx="3200400" cy="119962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4D4812B-150E-47D2-9F67-4FDD8EDB813F}"/>
                </a:ext>
              </a:extLst>
            </p:cNvPr>
            <p:cNvSpPr txBox="1"/>
            <p:nvPr/>
          </p:nvSpPr>
          <p:spPr>
            <a:xfrm>
              <a:off x="2514600" y="2633263"/>
              <a:ext cx="32004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prstClr val="black"/>
                  </a:solidFill>
                </a:rPr>
                <a:t>Total Rebounds (2017-18): 705</a:t>
              </a:r>
            </a:p>
            <a:p>
              <a:r>
                <a:rPr lang="en-US" dirty="0">
                  <a:solidFill>
                    <a:prstClr val="black"/>
                  </a:solidFill>
                </a:rPr>
                <a:t>Total Games: 82</a:t>
              </a:r>
            </a:p>
            <a:p>
              <a:r>
                <a:rPr lang="en-US" dirty="0">
                  <a:solidFill>
                    <a:prstClr val="black"/>
                  </a:solidFill>
                </a:rPr>
                <a:t>LBJ triple doubles: 10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19DEDA-C9FA-43B5-97E9-17FF0768D4A4}"/>
                </a:ext>
              </a:extLst>
            </p:cNvPr>
            <p:cNvSpPr txBox="1"/>
            <p:nvPr/>
          </p:nvSpPr>
          <p:spPr>
            <a:xfrm>
              <a:off x="2514600" y="2356964"/>
              <a:ext cx="1164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>
                  <a:solidFill>
                    <a:prstClr val="black"/>
                  </a:solidFill>
                </a:rPr>
                <a:t>Raw Data: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DA318B1-7F4F-490E-9FD1-0E59D5E29A59}"/>
              </a:ext>
            </a:extLst>
          </p:cNvPr>
          <p:cNvSpPr txBox="1"/>
          <p:nvPr/>
        </p:nvSpPr>
        <p:spPr>
          <a:xfrm>
            <a:off x="4187552" y="1683693"/>
            <a:ext cx="8025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prstClr val="black"/>
                </a:solidFill>
              </a:rPr>
              <a:t>Example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A1EF07B-2266-441E-AE1C-ED1C87BCA39C}"/>
              </a:ext>
            </a:extLst>
          </p:cNvPr>
          <p:cNvGraphicFramePr>
            <a:graphicFrameLocks noGrp="1"/>
          </p:cNvGraphicFramePr>
          <p:nvPr/>
        </p:nvGraphicFramePr>
        <p:xfrm>
          <a:off x="381000" y="4592320"/>
          <a:ext cx="8514253" cy="147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9971">
                  <a:extLst>
                    <a:ext uri="{9D8B030D-6E8A-4147-A177-3AD203B41FA5}">
                      <a16:colId xmlns:a16="http://schemas.microsoft.com/office/drawing/2014/main" val="2347343230"/>
                    </a:ext>
                  </a:extLst>
                </a:gridCol>
                <a:gridCol w="1060355">
                  <a:extLst>
                    <a:ext uri="{9D8B030D-6E8A-4147-A177-3AD203B41FA5}">
                      <a16:colId xmlns:a16="http://schemas.microsoft.com/office/drawing/2014/main" val="2872484171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27235696"/>
                    </a:ext>
                  </a:extLst>
                </a:gridCol>
                <a:gridCol w="4333327">
                  <a:extLst>
                    <a:ext uri="{9D8B030D-6E8A-4147-A177-3AD203B41FA5}">
                      <a16:colId xmlns:a16="http://schemas.microsoft.com/office/drawing/2014/main" val="14392060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Reasoning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27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Rebounds per Game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Technical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Simple</a:t>
                      </a:r>
                      <a:r>
                        <a:rPr lang="en-US" sz="1400" baseline="0" dirty="0"/>
                        <a:t> ratio of two team level stats 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78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Percent of Games</a:t>
                      </a:r>
                      <a:r>
                        <a:rPr lang="en-US" baseline="0" dirty="0"/>
                        <a:t> that Lebron James has a “triple double”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10/82</a:t>
                      </a:r>
                      <a:r>
                        <a:rPr lang="en-US" sz="1400" baseline="0" dirty="0"/>
                        <a:t> = 12%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Qualitative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aseline="0" dirty="0"/>
                        <a:t>Capturing information about the best </a:t>
                      </a:r>
                      <a:r>
                        <a:rPr lang="en-US" sz="14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player’s performance e.g. getting double digit stats in 3 of assists, blocks, points, rebounds, or steals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48853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507DE8B-2BA5-4832-A232-BA5C0FEADE62}"/>
              </a:ext>
            </a:extLst>
          </p:cNvPr>
          <p:cNvSpPr txBox="1"/>
          <p:nvPr/>
        </p:nvSpPr>
        <p:spPr>
          <a:xfrm>
            <a:off x="314873" y="4284543"/>
            <a:ext cx="10221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u="sng" dirty="0">
                <a:solidFill>
                  <a:prstClr val="black"/>
                </a:solidFill>
              </a:rPr>
              <a:t>Engineered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444C62-3572-4073-B352-2E2CA9648C49}"/>
              </a:ext>
            </a:extLst>
          </p:cNvPr>
          <p:cNvCxnSpPr/>
          <p:nvPr/>
        </p:nvCxnSpPr>
        <p:spPr>
          <a:xfrm>
            <a:off x="457200" y="4114800"/>
            <a:ext cx="8229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2BAE7901-9B21-FE42-802D-F6D282322C66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19700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Feature Engineering Effective?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pt-BR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𝑀𝑜𝑑𝑒𝑙𝑖𝑛𝑔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𝑅𝑒𝑠𝑢𝑙𝑡𝑠</m:t>
                          </m:r>
                        </m:e>
                      </m:d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𝐴𝑙𝑔𝑜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𝑃𝑎𝑟𝑎𝑚𝑒𝑡𝑒𝑟𝑠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𝐷𝑎𝑡𝑎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𝑝𝑟𝑜𝑣𝑖𝑑𝑒𝑑</m:t>
                      </m:r>
                    </m:oMath>
                  </m:oMathPara>
                </a14:m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blipFill rotWithShape="0">
                <a:blip r:embed="rId2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57199" y="3569626"/>
            <a:ext cx="8259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flexibility</a:t>
            </a:r>
            <a:r>
              <a:rPr lang="en-US" dirty="0">
                <a:solidFill>
                  <a:prstClr val="black"/>
                </a:solidFill>
              </a:rPr>
              <a:t>.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models can still yield good results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" y="3276600"/>
            <a:ext cx="8229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3721" y="1104904"/>
            <a:ext cx="8036559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Using qualitative or technical expertise to derive new features for machine learning.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C7F71DA5-6CCE-1443-842D-E09F10B1661A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068D20-BDD9-2342-BE57-7700185C6A41}"/>
              </a:ext>
            </a:extLst>
          </p:cNvPr>
          <p:cNvSpPr/>
          <p:nvPr/>
        </p:nvSpPr>
        <p:spPr>
          <a:xfrm>
            <a:off x="457199" y="4222762"/>
            <a:ext cx="82520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simpler models</a:t>
            </a:r>
            <a:r>
              <a:rPr lang="en-US" dirty="0">
                <a:solidFill>
                  <a:prstClr val="black"/>
                </a:solidFill>
              </a:rPr>
              <a:t>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parameters can still yield good results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6BB97B-E371-0647-8254-38E844D0FA19}"/>
              </a:ext>
            </a:extLst>
          </p:cNvPr>
          <p:cNvSpPr/>
          <p:nvPr/>
        </p:nvSpPr>
        <p:spPr>
          <a:xfrm>
            <a:off x="457199" y="5059181"/>
            <a:ext cx="825208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better results.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“</a:t>
            </a:r>
            <a:r>
              <a:rPr lang="en-US" sz="1400" i="1" dirty="0">
                <a:solidFill>
                  <a:prstClr val="black"/>
                </a:solidFill>
              </a:rPr>
              <a:t>The algorithms we used are very standard for </a:t>
            </a:r>
            <a:r>
              <a:rPr lang="en-US" sz="1400" i="1" dirty="0" err="1">
                <a:solidFill>
                  <a:prstClr val="black"/>
                </a:solidFill>
              </a:rPr>
              <a:t>Kagglers</a:t>
            </a:r>
            <a:r>
              <a:rPr lang="en-US" sz="1400" i="1" dirty="0">
                <a:solidFill>
                  <a:prstClr val="black"/>
                </a:solidFill>
              </a:rPr>
              <a:t>. We spent most of our efforts in feature engineering.” Xavier </a:t>
            </a:r>
            <a:r>
              <a:rPr lang="en-US" sz="1400" i="1" dirty="0" err="1">
                <a:solidFill>
                  <a:prstClr val="black"/>
                </a:solidFill>
              </a:rPr>
              <a:t>Conort</a:t>
            </a:r>
            <a:r>
              <a:rPr lang="en-US" sz="1400" i="1" dirty="0">
                <a:solidFill>
                  <a:prstClr val="black"/>
                </a:solidFill>
              </a:rPr>
              <a:t> describing his winning “Flight Quest” submission for $250,000 prize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prstClr val="black"/>
                </a:solidFill>
              </a:rPr>
              <a:t>Way to differentiate &amp; squeeze out more accuracy</a:t>
            </a:r>
            <a:endParaRPr lang="en-US" sz="1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74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Feature Engineering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1295400"/>
            <a:ext cx="693330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library(</a:t>
            </a:r>
            <a:r>
              <a:rPr lang="en-US" sz="2000" dirty="0" err="1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vtreat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and library dummy among others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Automatic variable treatment functions</a:t>
            </a:r>
          </a:p>
          <a:p>
            <a:endParaRPr lang="en-US" sz="2000" dirty="0">
              <a:solidFill>
                <a:prstClr val="black"/>
              </a:solidFill>
            </a:endParaRP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Hand-Coded Variables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black"/>
                </a:solidFill>
              </a:rPr>
              <a:t>Subject Matter Experts tell you which variables to interact</a:t>
            </a:r>
          </a:p>
          <a:p>
            <a:pPr marL="117475" indent="-117475">
              <a:buFont typeface="Arial" panose="020B0604020202020204" pitchFamily="34" charset="0"/>
              <a:buChar char="•"/>
            </a:pPr>
            <a:endParaRPr lang="en-US" sz="2000" dirty="0">
              <a:solidFill>
                <a:prstClr val="black"/>
              </a:solidFill>
            </a:endParaRP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062BC88A-2F2E-A24C-88C1-98B27B12BB68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449211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84323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0" name="Left Brace 9">
            <a:extLst>
              <a:ext uri="{FF2B5EF4-FFF2-40B4-BE49-F238E27FC236}">
                <a16:creationId xmlns:a16="http://schemas.microsoft.com/office/drawing/2014/main" id="{610D5220-7462-40A6-A85B-0CE3AB34BD11}"/>
              </a:ext>
            </a:extLst>
          </p:cNvPr>
          <p:cNvSpPr/>
          <p:nvPr/>
        </p:nvSpPr>
        <p:spPr>
          <a:xfrm rot="5400000">
            <a:off x="951665" y="1701943"/>
            <a:ext cx="565550" cy="1717039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REVIEW: Informative Variables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7EE285-5300-42F5-8153-A0DACFE03802}"/>
              </a:ext>
            </a:extLst>
          </p:cNvPr>
          <p:cNvSpPr txBox="1"/>
          <p:nvPr/>
        </p:nvSpPr>
        <p:spPr>
          <a:xfrm>
            <a:off x="539198" y="1761640"/>
            <a:ext cx="6343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Models do NOT need the IDs or variables that aren’t “informative”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DDB0167-02C1-C341-8CCD-006A5E880617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788409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27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84323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0" name="Left Brace 9">
            <a:extLst>
              <a:ext uri="{FF2B5EF4-FFF2-40B4-BE49-F238E27FC236}">
                <a16:creationId xmlns:a16="http://schemas.microsoft.com/office/drawing/2014/main" id="{610D5220-7462-40A6-A85B-0CE3AB34BD11}"/>
              </a:ext>
            </a:extLst>
          </p:cNvPr>
          <p:cNvSpPr/>
          <p:nvPr/>
        </p:nvSpPr>
        <p:spPr>
          <a:xfrm rot="5400000">
            <a:off x="4683052" y="-277801"/>
            <a:ext cx="565550" cy="5676528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REVIEW: Informative Variables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7EE285-5300-42F5-8153-A0DACFE03802}"/>
              </a:ext>
            </a:extLst>
          </p:cNvPr>
          <p:cNvSpPr txBox="1"/>
          <p:nvPr/>
        </p:nvSpPr>
        <p:spPr>
          <a:xfrm>
            <a:off x="3648158" y="1670200"/>
            <a:ext cx="3047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model needs these names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DDB0167-02C1-C341-8CCD-006A5E880617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631669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Outcome/Target Variable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28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62891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 err="1">
                          <a:effectLst/>
                        </a:rPr>
                        <a:t>Cap'n'Crunch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1" name="Left Brace 10">
            <a:extLst>
              <a:ext uri="{FF2B5EF4-FFF2-40B4-BE49-F238E27FC236}">
                <a16:creationId xmlns:a16="http://schemas.microsoft.com/office/drawing/2014/main" id="{E4CAD567-797C-4C87-9CC6-DEA8CD4AE555}"/>
              </a:ext>
            </a:extLst>
          </p:cNvPr>
          <p:cNvSpPr/>
          <p:nvPr/>
        </p:nvSpPr>
        <p:spPr>
          <a:xfrm rot="5400000">
            <a:off x="7750608" y="2126726"/>
            <a:ext cx="555675" cy="448712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A3BD8A-4276-4174-A5D7-CF43536EA632}"/>
              </a:ext>
            </a:extLst>
          </p:cNvPr>
          <p:cNvSpPr txBox="1"/>
          <p:nvPr/>
        </p:nvSpPr>
        <p:spPr>
          <a:xfrm>
            <a:off x="3490485" y="1540121"/>
            <a:ext cx="4914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Supervised learning  needs this name an outcome.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169155E0-A1C5-CC46-B354-7C2CA4D98C31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5965074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Feature </a:t>
            </a:r>
            <a:r>
              <a:rPr lang="en-US" b="1" u="sng" dirty="0"/>
              <a:t>Enrichment</a:t>
            </a:r>
            <a:r>
              <a:rPr lang="en-US" dirty="0"/>
              <a:t> Effective?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pt-BR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𝑀𝑜𝑑𝑒𝑙𝑖𝑛𝑔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𝑅𝑒𝑠𝑢𝑙𝑡𝑠</m:t>
                          </m:r>
                        </m:e>
                      </m:d>
                      <m:r>
                        <a:rPr lang="pt-BR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𝐴𝑙𝑔𝑜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𝑃𝑎𝑟𝑎𝑚𝑒𝑡𝑒𝑟𝑠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𝐷𝑎𝑡𝑎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𝑝𝑟𝑜𝑣𝑖𝑑𝑒𝑑</m:t>
                      </m:r>
                    </m:oMath>
                  </m:oMathPara>
                </a14:m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087433"/>
                <a:ext cx="9088770" cy="461665"/>
              </a:xfrm>
              <a:prstGeom prst="rect">
                <a:avLst/>
              </a:prstGeom>
              <a:blipFill rotWithShape="0">
                <a:blip r:embed="rId2"/>
                <a:stretch>
                  <a:fillRect b="-17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19100" y="3509665"/>
            <a:ext cx="83058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flexibility</a:t>
            </a:r>
            <a:r>
              <a:rPr lang="en-US" dirty="0">
                <a:solidFill>
                  <a:prstClr val="black"/>
                </a:solidFill>
              </a:rPr>
              <a:t>.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models can still yield good results</a:t>
            </a:r>
          </a:p>
          <a:p>
            <a:endParaRPr lang="en-US" sz="1400" dirty="0">
              <a:solidFill>
                <a:prstClr val="black"/>
              </a:solidFill>
            </a:endParaRP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Betters features means </a:t>
            </a:r>
            <a:r>
              <a:rPr lang="en-US" b="1" dirty="0">
                <a:solidFill>
                  <a:prstClr val="black"/>
                </a:solidFill>
              </a:rPr>
              <a:t>simpler models</a:t>
            </a:r>
            <a:r>
              <a:rPr lang="en-US" dirty="0">
                <a:solidFill>
                  <a:prstClr val="black"/>
                </a:solidFill>
              </a:rPr>
              <a:t>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less than optimal parameters can still yield good results</a:t>
            </a:r>
          </a:p>
          <a:p>
            <a:endParaRPr lang="en-US" sz="1400" dirty="0">
              <a:solidFill>
                <a:prstClr val="black"/>
              </a:solidFill>
            </a:endParaRPr>
          </a:p>
          <a:p>
            <a:pPr marL="117475" indent="-117475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Better features means </a:t>
            </a:r>
            <a:r>
              <a:rPr lang="en-US" b="1" dirty="0">
                <a:solidFill>
                  <a:prstClr val="black"/>
                </a:solidFill>
              </a:rPr>
              <a:t>better results. 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“</a:t>
            </a:r>
            <a:r>
              <a:rPr lang="en-US" sz="1400" i="1" dirty="0">
                <a:solidFill>
                  <a:prstClr val="black"/>
                </a:solidFill>
              </a:rPr>
              <a:t>The algorithms we used are very standard for </a:t>
            </a:r>
            <a:r>
              <a:rPr lang="en-US" sz="1400" i="1" dirty="0" err="1">
                <a:solidFill>
                  <a:prstClr val="black"/>
                </a:solidFill>
              </a:rPr>
              <a:t>Kagglers</a:t>
            </a:r>
            <a:r>
              <a:rPr lang="en-US" sz="1400" i="1" dirty="0">
                <a:solidFill>
                  <a:prstClr val="black"/>
                </a:solidFill>
              </a:rPr>
              <a:t>. We spent most of our efforts in feature engineering.” Xavier </a:t>
            </a:r>
            <a:r>
              <a:rPr lang="en-US" sz="1400" i="1" dirty="0" err="1">
                <a:solidFill>
                  <a:prstClr val="black"/>
                </a:solidFill>
              </a:rPr>
              <a:t>Conort</a:t>
            </a:r>
            <a:r>
              <a:rPr lang="en-US" sz="1400" i="1" dirty="0">
                <a:solidFill>
                  <a:prstClr val="black"/>
                </a:solidFill>
              </a:rPr>
              <a:t> describing his winning “Flight Quest” submission</a:t>
            </a:r>
          </a:p>
          <a:p>
            <a:pPr marL="569913" lvl="1" indent="-112713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prstClr val="black"/>
                </a:solidFill>
              </a:rPr>
              <a:t>Way to differentiate &amp; squeeze out more accuracy</a:t>
            </a:r>
            <a:endParaRPr lang="en-US" sz="1400" dirty="0">
              <a:solidFill>
                <a:prstClr val="black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" y="3276600"/>
            <a:ext cx="8229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3721" y="1104904"/>
            <a:ext cx="8036559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Using qualitative or technical expertise to derive new features for machine learning.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861B9ADA-366A-C94B-ABA9-C65E4E37BDB9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217315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C6E70BA-DCF0-3A4A-B8E9-C488FCFED418}"/>
              </a:ext>
            </a:extLst>
          </p:cNvPr>
          <p:cNvSpPr txBox="1"/>
          <p:nvPr/>
        </p:nvSpPr>
        <p:spPr>
          <a:xfrm>
            <a:off x="114794" y="1999657"/>
            <a:ext cx="4604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prstClr val="black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model?  What are we trying to do?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Image result for algorithm me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138" y="1997159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256674" y="5454317"/>
            <a:ext cx="8373979" cy="7058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Algorithms or mental models of reality can be correct or lead you to incorrect assumptions.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6303" y="1122947"/>
            <a:ext cx="7671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u="sng" dirty="0">
                <a:solidFill>
                  <a:prstClr val="black"/>
                </a:solidFill>
              </a:rPr>
              <a:t>An model is a set of rules governing actions or phenomena.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7D911F12-93A3-9F40-8E24-5B034B2C3A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295" y="1997159"/>
            <a:ext cx="46040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prstClr val="black"/>
                </a:solidFill>
              </a:rPr>
              <a:t>Empirical Support without math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Your brain: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Algo#1</a:t>
            </a:r>
            <a:r>
              <a:rPr lang="en-US" dirty="0">
                <a:solidFill>
                  <a:prstClr val="black"/>
                </a:solidFill>
              </a:rPr>
              <a:t>: “fur” =Y, “tail”=Y, “claws”=Y, “meow”=Y therefore high probability that’s a cat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9668E5-911F-E940-8FB8-12A82A63CD0D}"/>
              </a:ext>
            </a:extLst>
          </p:cNvPr>
          <p:cNvSpPr txBox="1"/>
          <p:nvPr/>
        </p:nvSpPr>
        <p:spPr>
          <a:xfrm>
            <a:off x="112295" y="3472408"/>
            <a:ext cx="460408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endParaRPr lang="en-US" sz="2400" b="1" dirty="0">
              <a:solidFill>
                <a:prstClr val="black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prstClr val="black"/>
                </a:solidFill>
              </a:rPr>
              <a:t>Algo#2</a:t>
            </a:r>
            <a:r>
              <a:rPr lang="en-US" dirty="0">
                <a:solidFill>
                  <a:prstClr val="black"/>
                </a:solidFill>
              </a:rPr>
              <a:t>: “another meme”=Y, “short &amp; bald professor”=Y therefore “professor trying too hard to be cool”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56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8515350" cy="591477"/>
          </a:xfrm>
        </p:spPr>
        <p:txBody>
          <a:bodyPr/>
          <a:lstStyle/>
          <a:p>
            <a:r>
              <a:rPr lang="en-US" dirty="0"/>
              <a:t>Data Enrichment aids Model Performance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2606" y="1277007"/>
            <a:ext cx="8387255" cy="8040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Feature Enrichment is the act of adding new information to your dataset.  You are enriching your existing data, often with public or 3</a:t>
            </a:r>
            <a:r>
              <a:rPr lang="en-US" baseline="30000" dirty="0">
                <a:solidFill>
                  <a:prstClr val="white"/>
                </a:solidFill>
              </a:rPr>
              <a:t>rd</a:t>
            </a:r>
            <a:r>
              <a:rPr lang="en-US" dirty="0">
                <a:solidFill>
                  <a:prstClr val="white"/>
                </a:solidFill>
              </a:rPr>
              <a:t> party data.  </a:t>
            </a:r>
          </a:p>
        </p:txBody>
      </p:sp>
      <p:sp>
        <p:nvSpPr>
          <p:cNvPr id="7" name="Rectangle 6"/>
          <p:cNvSpPr/>
          <p:nvPr/>
        </p:nvSpPr>
        <p:spPr>
          <a:xfrm>
            <a:off x="357350" y="5565228"/>
            <a:ext cx="8387255" cy="6095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There are limits to what an organization has internally for data.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 Companies exist solely to enrich data sources. </a:t>
            </a:r>
          </a:p>
        </p:txBody>
      </p:sp>
      <p:sp>
        <p:nvSpPr>
          <p:cNvPr id="13" name="Freeform 12"/>
          <p:cNvSpPr/>
          <p:nvPr/>
        </p:nvSpPr>
        <p:spPr>
          <a:xfrm>
            <a:off x="4001069" y="3124173"/>
            <a:ext cx="311624" cy="1055483"/>
          </a:xfrm>
          <a:custGeom>
            <a:avLst/>
            <a:gdLst>
              <a:gd name="connsiteX0" fmla="*/ 148212 w 311624"/>
              <a:gd name="connsiteY0" fmla="*/ 0 h 1055483"/>
              <a:gd name="connsiteX1" fmla="*/ 193848 w 311624"/>
              <a:gd name="connsiteY1" fmla="*/ 75121 h 1055483"/>
              <a:gd name="connsiteX2" fmla="*/ 311624 w 311624"/>
              <a:gd name="connsiteY2" fmla="*/ 540252 h 1055483"/>
              <a:gd name="connsiteX3" fmla="*/ 193848 w 311624"/>
              <a:gd name="connsiteY3" fmla="*/ 1005383 h 1055483"/>
              <a:gd name="connsiteX4" fmla="*/ 163412 w 311624"/>
              <a:gd name="connsiteY4" fmla="*/ 1055483 h 1055483"/>
              <a:gd name="connsiteX5" fmla="*/ 117776 w 311624"/>
              <a:gd name="connsiteY5" fmla="*/ 980362 h 1055483"/>
              <a:gd name="connsiteX6" fmla="*/ 0 w 311624"/>
              <a:gd name="connsiteY6" fmla="*/ 515231 h 1055483"/>
              <a:gd name="connsiteX7" fmla="*/ 117776 w 311624"/>
              <a:gd name="connsiteY7" fmla="*/ 50100 h 1055483"/>
              <a:gd name="connsiteX8" fmla="*/ 148212 w 311624"/>
              <a:gd name="connsiteY8" fmla="*/ 0 h 1055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1624" h="1055483">
                <a:moveTo>
                  <a:pt x="148212" y="0"/>
                </a:moveTo>
                <a:lnTo>
                  <a:pt x="193848" y="75121"/>
                </a:lnTo>
                <a:cubicBezTo>
                  <a:pt x="268960" y="213387"/>
                  <a:pt x="311624" y="371837"/>
                  <a:pt x="311624" y="540252"/>
                </a:cubicBezTo>
                <a:cubicBezTo>
                  <a:pt x="311624" y="708667"/>
                  <a:pt x="268960" y="867117"/>
                  <a:pt x="193848" y="1005383"/>
                </a:cubicBezTo>
                <a:lnTo>
                  <a:pt x="163412" y="1055483"/>
                </a:lnTo>
                <a:lnTo>
                  <a:pt x="117776" y="980362"/>
                </a:lnTo>
                <a:cubicBezTo>
                  <a:pt x="42665" y="842096"/>
                  <a:pt x="0" y="683646"/>
                  <a:pt x="0" y="515231"/>
                </a:cubicBezTo>
                <a:cubicBezTo>
                  <a:pt x="0" y="346816"/>
                  <a:pt x="42665" y="188366"/>
                  <a:pt x="117776" y="50100"/>
                </a:cubicBezTo>
                <a:lnTo>
                  <a:pt x="148212" y="0"/>
                </a:ln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4149281" y="2663588"/>
            <a:ext cx="1803418" cy="1951630"/>
          </a:xfrm>
          <a:custGeom>
            <a:avLst/>
            <a:gdLst>
              <a:gd name="connsiteX0" fmla="*/ 827603 w 1803418"/>
              <a:gd name="connsiteY0" fmla="*/ 0 h 1951630"/>
              <a:gd name="connsiteX1" fmla="*/ 1803418 w 1803418"/>
              <a:gd name="connsiteY1" fmla="*/ 975815 h 1951630"/>
              <a:gd name="connsiteX2" fmla="*/ 827603 w 1803418"/>
              <a:gd name="connsiteY2" fmla="*/ 1951630 h 1951630"/>
              <a:gd name="connsiteX3" fmla="*/ 18442 w 1803418"/>
              <a:gd name="connsiteY3" fmla="*/ 1521403 h 1951630"/>
              <a:gd name="connsiteX4" fmla="*/ 15200 w 1803418"/>
              <a:gd name="connsiteY4" fmla="*/ 1516067 h 1951630"/>
              <a:gd name="connsiteX5" fmla="*/ 45636 w 1803418"/>
              <a:gd name="connsiteY5" fmla="*/ 1465967 h 1951630"/>
              <a:gd name="connsiteX6" fmla="*/ 163412 w 1803418"/>
              <a:gd name="connsiteY6" fmla="*/ 1000836 h 1951630"/>
              <a:gd name="connsiteX7" fmla="*/ 45636 w 1803418"/>
              <a:gd name="connsiteY7" fmla="*/ 535705 h 1951630"/>
              <a:gd name="connsiteX8" fmla="*/ 0 w 1803418"/>
              <a:gd name="connsiteY8" fmla="*/ 460584 h 1951630"/>
              <a:gd name="connsiteX9" fmla="*/ 18442 w 1803418"/>
              <a:gd name="connsiteY9" fmla="*/ 430227 h 1951630"/>
              <a:gd name="connsiteX10" fmla="*/ 827603 w 1803418"/>
              <a:gd name="connsiteY10" fmla="*/ 0 h 195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3418" h="1951630">
                <a:moveTo>
                  <a:pt x="827603" y="0"/>
                </a:moveTo>
                <a:cubicBezTo>
                  <a:pt x="1366531" y="0"/>
                  <a:pt x="1803418" y="436887"/>
                  <a:pt x="1803418" y="975815"/>
                </a:cubicBezTo>
                <a:cubicBezTo>
                  <a:pt x="1803418" y="1514743"/>
                  <a:pt x="1366531" y="1951630"/>
                  <a:pt x="827603" y="1951630"/>
                </a:cubicBezTo>
                <a:cubicBezTo>
                  <a:pt x="490773" y="1951630"/>
                  <a:pt x="193803" y="1780971"/>
                  <a:pt x="18442" y="1521403"/>
                </a:cubicBezTo>
                <a:lnTo>
                  <a:pt x="15200" y="1516067"/>
                </a:lnTo>
                <a:lnTo>
                  <a:pt x="45636" y="1465967"/>
                </a:lnTo>
                <a:cubicBezTo>
                  <a:pt x="120748" y="1327701"/>
                  <a:pt x="163412" y="1169251"/>
                  <a:pt x="163412" y="1000836"/>
                </a:cubicBezTo>
                <a:cubicBezTo>
                  <a:pt x="163412" y="832421"/>
                  <a:pt x="120748" y="673971"/>
                  <a:pt x="45636" y="535705"/>
                </a:cubicBezTo>
                <a:lnTo>
                  <a:pt x="0" y="460584"/>
                </a:lnTo>
                <a:lnTo>
                  <a:pt x="18442" y="430227"/>
                </a:lnTo>
                <a:cubicBezTo>
                  <a:pt x="193803" y="170659"/>
                  <a:pt x="490773" y="0"/>
                  <a:pt x="827603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New Data</a:t>
            </a:r>
          </a:p>
        </p:txBody>
      </p:sp>
      <p:sp>
        <p:nvSpPr>
          <p:cNvPr id="11" name="Freeform 10"/>
          <p:cNvSpPr/>
          <p:nvPr/>
        </p:nvSpPr>
        <p:spPr>
          <a:xfrm>
            <a:off x="2361063" y="2688609"/>
            <a:ext cx="1803418" cy="1951630"/>
          </a:xfrm>
          <a:custGeom>
            <a:avLst/>
            <a:gdLst>
              <a:gd name="connsiteX0" fmla="*/ 975815 w 1803418"/>
              <a:gd name="connsiteY0" fmla="*/ 0 h 1951630"/>
              <a:gd name="connsiteX1" fmla="*/ 1784976 w 1803418"/>
              <a:gd name="connsiteY1" fmla="*/ 430227 h 1951630"/>
              <a:gd name="connsiteX2" fmla="*/ 1788218 w 1803418"/>
              <a:gd name="connsiteY2" fmla="*/ 435563 h 1951630"/>
              <a:gd name="connsiteX3" fmla="*/ 1757782 w 1803418"/>
              <a:gd name="connsiteY3" fmla="*/ 485663 h 1951630"/>
              <a:gd name="connsiteX4" fmla="*/ 1640006 w 1803418"/>
              <a:gd name="connsiteY4" fmla="*/ 950794 h 1951630"/>
              <a:gd name="connsiteX5" fmla="*/ 1757782 w 1803418"/>
              <a:gd name="connsiteY5" fmla="*/ 1415925 h 1951630"/>
              <a:gd name="connsiteX6" fmla="*/ 1803418 w 1803418"/>
              <a:gd name="connsiteY6" fmla="*/ 1491046 h 1951630"/>
              <a:gd name="connsiteX7" fmla="*/ 1784976 w 1803418"/>
              <a:gd name="connsiteY7" fmla="*/ 1521403 h 1951630"/>
              <a:gd name="connsiteX8" fmla="*/ 975815 w 1803418"/>
              <a:gd name="connsiteY8" fmla="*/ 1951630 h 1951630"/>
              <a:gd name="connsiteX9" fmla="*/ 0 w 1803418"/>
              <a:gd name="connsiteY9" fmla="*/ 975815 h 1951630"/>
              <a:gd name="connsiteX10" fmla="*/ 975815 w 1803418"/>
              <a:gd name="connsiteY10" fmla="*/ 0 h 1951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3418" h="1951630">
                <a:moveTo>
                  <a:pt x="975815" y="0"/>
                </a:moveTo>
                <a:cubicBezTo>
                  <a:pt x="1312645" y="0"/>
                  <a:pt x="1609615" y="170659"/>
                  <a:pt x="1784976" y="430227"/>
                </a:cubicBezTo>
                <a:lnTo>
                  <a:pt x="1788218" y="435563"/>
                </a:lnTo>
                <a:lnTo>
                  <a:pt x="1757782" y="485663"/>
                </a:lnTo>
                <a:cubicBezTo>
                  <a:pt x="1682671" y="623929"/>
                  <a:pt x="1640006" y="782379"/>
                  <a:pt x="1640006" y="950794"/>
                </a:cubicBezTo>
                <a:cubicBezTo>
                  <a:pt x="1640006" y="1119209"/>
                  <a:pt x="1682671" y="1277659"/>
                  <a:pt x="1757782" y="1415925"/>
                </a:cubicBezTo>
                <a:lnTo>
                  <a:pt x="1803418" y="1491046"/>
                </a:lnTo>
                <a:lnTo>
                  <a:pt x="1784976" y="1521403"/>
                </a:lnTo>
                <a:cubicBezTo>
                  <a:pt x="1609615" y="1780971"/>
                  <a:pt x="1312645" y="1951630"/>
                  <a:pt x="975815" y="1951630"/>
                </a:cubicBezTo>
                <a:cubicBezTo>
                  <a:pt x="436887" y="1951630"/>
                  <a:pt x="0" y="1514743"/>
                  <a:pt x="0" y="975815"/>
                </a:cubicBezTo>
                <a:cubicBezTo>
                  <a:pt x="0" y="436887"/>
                  <a:pt x="436887" y="0"/>
                  <a:pt x="975815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Existing Data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C6046846-8544-5D48-864D-2AF66EB22C1C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1862716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Data Enrichment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https://s3.amazonaws.com/cbi-research-portal-uploads/2018/06/07131832/demographics-vs-psychographics-06.07.2018-1021x1024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390" y="1370345"/>
            <a:ext cx="3646884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297213" y="5943628"/>
            <a:ext cx="384678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dirty="0">
                <a:solidFill>
                  <a:prstClr val="black"/>
                </a:solidFill>
              </a:rPr>
              <a:t>https://www.cbinsights.com/research/what-is-psychographics/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3423" y="2321982"/>
            <a:ext cx="2405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An organization may collect some information about employees during interactions.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52724" y="2183483"/>
            <a:ext cx="24055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They could buy data about employees to have a more complete picture.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13AF6996-8F53-6E42-BB46-170AA22B30B1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3665647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4325" y="365126"/>
            <a:ext cx="8515350" cy="591477"/>
          </a:xfrm>
        </p:spPr>
        <p:txBody>
          <a:bodyPr/>
          <a:lstStyle/>
          <a:p>
            <a:r>
              <a:rPr lang="en-US" dirty="0"/>
              <a:t>Modeling with Feature Enrichment is Widespread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9698" y="5565228"/>
            <a:ext cx="8744605" cy="6095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Most consumers are not aware the type and amount of data that is available about them.</a:t>
            </a:r>
          </a:p>
        </p:txBody>
      </p:sp>
      <p:pic>
        <p:nvPicPr>
          <p:cNvPr id="2050" name="Picture 2" descr="Image result for cambridge analytica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31" y="1449554"/>
            <a:ext cx="1662162" cy="159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28737" y="1892968"/>
            <a:ext cx="5678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Used social media information of individual and friends to model voting tendencies</a:t>
            </a:r>
          </a:p>
        </p:txBody>
      </p:sp>
      <p:pic>
        <p:nvPicPr>
          <p:cNvPr id="2052" name="Picture 4" descr="Image result for evariant 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12" y="3867985"/>
            <a:ext cx="2743200" cy="78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328737" y="3954378"/>
            <a:ext cx="5678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Uses 3</a:t>
            </a:r>
            <a:r>
              <a:rPr lang="en-US" baseline="30000" dirty="0">
                <a:solidFill>
                  <a:prstClr val="black"/>
                </a:solidFill>
              </a:rPr>
              <a:t>rd</a:t>
            </a:r>
            <a:r>
              <a:rPr lang="en-US" dirty="0">
                <a:solidFill>
                  <a:prstClr val="black"/>
                </a:solidFill>
              </a:rPr>
              <a:t> party data to predict if a household member has diabetes for marketing.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770021" y="3433011"/>
            <a:ext cx="7555832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5FB29C94-8F78-354E-8970-573C23894485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84212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Enrichment Requires a 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9698" y="5726243"/>
            <a:ext cx="8744605" cy="44858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dirty="0">
                <a:solidFill>
                  <a:schemeClr val="bg1"/>
                </a:solidFill>
                <a:cs typeface="Arial" panose="020B0604020202020204" pitchFamily="34" charset="0"/>
              </a:rPr>
              <a:t>It’s kind of like a </a:t>
            </a:r>
            <a:r>
              <a:rPr lang="en-US" altLang="en-US" dirty="0" err="1">
                <a:solidFill>
                  <a:schemeClr val="bg1"/>
                </a:solidFill>
                <a:cs typeface="Arial" panose="020B0604020202020204" pitchFamily="34" charset="0"/>
              </a:rPr>
              <a:t>vlookup</a:t>
            </a:r>
            <a:r>
              <a:rPr lang="en-US" altLang="en-US" dirty="0">
                <a:solidFill>
                  <a:schemeClr val="bg1"/>
                </a:solidFill>
                <a:cs typeface="Arial" panose="020B0604020202020204" pitchFamily="34" charset="0"/>
              </a:rPr>
              <a:t>…</a:t>
            </a:r>
            <a:r>
              <a:rPr lang="en-US" altLang="en-US" i="1" dirty="0">
                <a:solidFill>
                  <a:schemeClr val="bg1"/>
                </a:solidFill>
                <a:cs typeface="Arial" panose="020B0604020202020204" pitchFamily="34" charset="0"/>
              </a:rPr>
              <a:t>matching records from one table to another.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83233" y="2088776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Y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CC425C26-A3A2-FF4F-AAD8-D3309C45A8D1}"/>
              </a:ext>
            </a:extLst>
          </p:cNvPr>
          <p:cNvSpPr txBox="1">
            <a:spLocks/>
          </p:cNvSpPr>
          <p:nvPr/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prstClr val="black">
                    <a:tint val="75000"/>
                  </a:prstClr>
                </a:solidFill>
              </a:rPr>
              <a:t>Kwartler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34D384-B5CA-F441-BA6E-82F6B226AC97}"/>
              </a:ext>
            </a:extLst>
          </p:cNvPr>
          <p:cNvSpPr/>
          <p:nvPr/>
        </p:nvSpPr>
        <p:spPr>
          <a:xfrm>
            <a:off x="2109426" y="2407171"/>
            <a:ext cx="1603947" cy="16039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Instruments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178089E-6457-2643-B23E-877C399970E3}"/>
              </a:ext>
            </a:extLst>
          </p:cNvPr>
          <p:cNvSpPr/>
          <p:nvPr/>
        </p:nvSpPr>
        <p:spPr>
          <a:xfrm>
            <a:off x="5311264" y="2407171"/>
            <a:ext cx="1603947" cy="16039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9FA0F3-EC6D-3545-83F7-C75B3A5847B8}"/>
              </a:ext>
            </a:extLst>
          </p:cNvPr>
          <p:cNvSpPr txBox="1"/>
          <p:nvPr/>
        </p:nvSpPr>
        <p:spPr>
          <a:xfrm>
            <a:off x="2778991" y="208877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C9EB5B-63D1-E347-AE13-F27017A18AA2}"/>
              </a:ext>
            </a:extLst>
          </p:cNvPr>
          <p:cNvSpPr txBox="1"/>
          <p:nvPr/>
        </p:nvSpPr>
        <p:spPr>
          <a:xfrm>
            <a:off x="1454045" y="4250961"/>
            <a:ext cx="2914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Students playing instruments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1DE653-5CCA-754F-9353-05C7A054996B}"/>
              </a:ext>
            </a:extLst>
          </p:cNvPr>
          <p:cNvSpPr txBox="1"/>
          <p:nvPr/>
        </p:nvSpPr>
        <p:spPr>
          <a:xfrm>
            <a:off x="5091156" y="4250961"/>
            <a:ext cx="2044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Student Grades from Honors Science Class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7D1B23-DAF7-EE47-B7F8-ABDE24919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6558"/>
            <a:ext cx="2082800" cy="1435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931C41-983E-704A-8124-AB6DAED34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1200" y="2426637"/>
            <a:ext cx="20828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58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" grpId="0" animBg="1"/>
      <p:bldP spid="19" grpId="0" animBg="1"/>
      <p:bldP spid="20" grpId="0"/>
      <p:bldP spid="8" grpId="0"/>
      <p:bldP spid="2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507F80-03DA-F61C-1164-C1C465F15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F962DC-57C7-8E71-BB1D-C6A42AB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H_extra_join_practice.R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E1E65-4E80-686F-7D9A-1B15C43C8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30A23-2793-26B5-1946-38C088614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E2B5E3-43E8-B3C0-88FA-552492F29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821" y="1509522"/>
            <a:ext cx="4293909" cy="42939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5086DA-67DF-9B7E-0638-08F1EB7671A7}"/>
              </a:ext>
            </a:extLst>
          </p:cNvPr>
          <p:cNvSpPr txBox="1"/>
          <p:nvPr/>
        </p:nvSpPr>
        <p:spPr>
          <a:xfrm>
            <a:off x="867266" y="1659117"/>
            <a:ext cx="2260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Joining Table Practice!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A844F4-2678-CFCE-B99E-D4230EF31F70}"/>
              </a:ext>
            </a:extLst>
          </p:cNvPr>
          <p:cNvSpPr txBox="1"/>
          <p:nvPr/>
        </p:nvSpPr>
        <p:spPr>
          <a:xfrm>
            <a:off x="4385821" y="5748267"/>
            <a:ext cx="14275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AI Generated Image</a:t>
            </a:r>
          </a:p>
        </p:txBody>
      </p:sp>
    </p:spTree>
    <p:extLst>
      <p:ext uri="{BB962C8B-B14F-4D97-AF65-F5344CB8AC3E}">
        <p14:creationId xmlns:p14="http://schemas.microsoft.com/office/powerpoint/2010/main" val="10021246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/>
        </p:nvGraphicFramePr>
        <p:xfrm>
          <a:off x="-58782" y="1371600"/>
          <a:ext cx="8639504" cy="4089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9682" y="365126"/>
            <a:ext cx="8345668" cy="591477"/>
          </a:xfrm>
        </p:spPr>
        <p:txBody>
          <a:bodyPr/>
          <a:lstStyle/>
          <a:p>
            <a:r>
              <a:rPr lang="en-US" dirty="0"/>
              <a:t>Keep this in mind as you’re tackling the problem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B685B8-6D35-0545-82C6-0A4ECB1B6D5C}"/>
              </a:ext>
            </a:extLst>
          </p:cNvPr>
          <p:cNvSpPr txBox="1"/>
          <p:nvPr/>
        </p:nvSpPr>
        <p:spPr>
          <a:xfrm>
            <a:off x="3626608" y="1270861"/>
            <a:ext cx="143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Male/Female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6DBCB7-E410-1045-88E3-7D04B616EECD}"/>
              </a:ext>
            </a:extLst>
          </p:cNvPr>
          <p:cNvSpPr txBox="1"/>
          <p:nvPr/>
        </p:nvSpPr>
        <p:spPr>
          <a:xfrm>
            <a:off x="5328839" y="5204848"/>
            <a:ext cx="1259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Height, </a:t>
            </a:r>
            <a:r>
              <a:rPr lang="en-US" dirty="0" err="1"/>
              <a:t>wgt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06B7D8-B671-C847-854C-DF8BCA7C3A1C}"/>
              </a:ext>
            </a:extLst>
          </p:cNvPr>
          <p:cNvSpPr txBox="1"/>
          <p:nvPr/>
        </p:nvSpPr>
        <p:spPr>
          <a:xfrm>
            <a:off x="924737" y="5248761"/>
            <a:ext cx="2885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 notes “patient exhibits…”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39483E1-0ED0-EA47-ACDE-37851EA1FC6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690370C-FEC1-4E42-B83C-CE7B04DB2AD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8860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7FA4FE-F05E-155A-8B40-3EAABDD02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A47001-CCB3-F231-A577-5C42A7E5E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Diabetes Basic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483E1-75ED-C2B7-DDCD-45C9B241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866DC-8B6D-6E01-1882-F4E7B37CB6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2FB8F2-8FCF-A31D-2BB6-A1D16D482CFD}"/>
              </a:ext>
            </a:extLst>
          </p:cNvPr>
          <p:cNvSpPr/>
          <p:nvPr/>
        </p:nvSpPr>
        <p:spPr>
          <a:xfrm>
            <a:off x="5611890" y="3734524"/>
            <a:ext cx="3258732" cy="221957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Success is having a data frame with the variables you think are appropriate from the already scrubbed data, summary stats, and visualizations.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949C32-8074-A765-E1E2-D139E63CED2A}"/>
              </a:ext>
            </a:extLst>
          </p:cNvPr>
          <p:cNvSpPr/>
          <p:nvPr/>
        </p:nvSpPr>
        <p:spPr>
          <a:xfrm>
            <a:off x="182636" y="2407796"/>
            <a:ext cx="1474714" cy="7984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Obtain</a:t>
            </a:r>
          </a:p>
          <a:p>
            <a:pPr algn="ctr"/>
            <a:r>
              <a:rPr lang="en-US" dirty="0" err="1"/>
              <a:t>Read.csv</a:t>
            </a:r>
            <a:r>
              <a:rPr lang="en-US" dirty="0"/>
              <a:t>()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FA6532-4F4E-EAA5-B2C3-D983153698F5}"/>
              </a:ext>
            </a:extLst>
          </p:cNvPr>
          <p:cNvSpPr/>
          <p:nvPr/>
        </p:nvSpPr>
        <p:spPr>
          <a:xfrm>
            <a:off x="2159906" y="2176838"/>
            <a:ext cx="1474714" cy="12604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Scrub </a:t>
            </a:r>
          </a:p>
          <a:p>
            <a:pPr algn="ctr"/>
            <a:r>
              <a:rPr lang="en-US" dirty="0"/>
              <a:t>Determine Missing, outliers etc.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599202-B488-5529-7311-2131DE2A65F3}"/>
              </a:ext>
            </a:extLst>
          </p:cNvPr>
          <p:cNvSpPr/>
          <p:nvPr/>
        </p:nvSpPr>
        <p:spPr>
          <a:xfrm>
            <a:off x="4034668" y="2168593"/>
            <a:ext cx="1474714" cy="12604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Exploration, visualization</a:t>
            </a:r>
            <a:endParaRPr lang="en-US" dirty="0"/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D00B2EA0-5FDF-98EE-6C41-4C5B335CBA0C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1657350" y="2807042"/>
            <a:ext cx="502556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7AE8541-45DC-FD23-6CC7-C7866595AB0F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3634620" y="2798797"/>
            <a:ext cx="400048" cy="8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06BA0163-D873-B02B-08C1-9FDC16D64BBF}"/>
              </a:ext>
            </a:extLst>
          </p:cNvPr>
          <p:cNvCxnSpPr>
            <a:stCxn id="12" idx="3"/>
            <a:endCxn id="9" idx="0"/>
          </p:cNvCxnSpPr>
          <p:nvPr/>
        </p:nvCxnSpPr>
        <p:spPr>
          <a:xfrm>
            <a:off x="5509382" y="2798797"/>
            <a:ext cx="1731874" cy="93572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BD11524-5BF3-AA90-D22A-19591719A45B}"/>
              </a:ext>
            </a:extLst>
          </p:cNvPr>
          <p:cNvSpPr/>
          <p:nvPr/>
        </p:nvSpPr>
        <p:spPr>
          <a:xfrm>
            <a:off x="5611890" y="5946980"/>
            <a:ext cx="3258732" cy="365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write.csv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87367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69B212-25A2-DBDF-DE12-FCCDEC5E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C0FAF5-CE74-850E-27BF-910E3F7D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Diabetes Case – Mid Level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4CC7EA-3A52-85F4-4BD7-A7B4668E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191C4-27F6-FF6B-1483-75840908E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25E7C4-7561-5BF5-C9ED-DC1149E20791}"/>
              </a:ext>
            </a:extLst>
          </p:cNvPr>
          <p:cNvSpPr/>
          <p:nvPr/>
        </p:nvSpPr>
        <p:spPr>
          <a:xfrm>
            <a:off x="75413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the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81BFAE-4F60-ADD9-FDC3-AF123DBCA4F2}"/>
              </a:ext>
            </a:extLst>
          </p:cNvPr>
          <p:cNvSpPr/>
          <p:nvPr/>
        </p:nvSpPr>
        <p:spPr>
          <a:xfrm>
            <a:off x="1694762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categorical vars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E19A7A-8155-07F9-BCC7-2D2884C498C2}"/>
              </a:ext>
            </a:extLst>
          </p:cNvPr>
          <p:cNvSpPr/>
          <p:nvPr/>
        </p:nvSpPr>
        <p:spPr>
          <a:xfrm>
            <a:off x="1685335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numeric vars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3BA1FD-3E17-4813-CB63-A479522108DE}"/>
              </a:ext>
            </a:extLst>
          </p:cNvPr>
          <p:cNvSpPr/>
          <p:nvPr/>
        </p:nvSpPr>
        <p:spPr>
          <a:xfrm>
            <a:off x="3599418" y="1281560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Encode the categorical vars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DAF403-7521-5A9F-2EB4-885083D0265F}"/>
              </a:ext>
            </a:extLst>
          </p:cNvPr>
          <p:cNvSpPr/>
          <p:nvPr/>
        </p:nvSpPr>
        <p:spPr>
          <a:xfrm>
            <a:off x="3535198" y="3099386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6C29FC-2122-6F07-B7F5-E9A7F63625A0}"/>
              </a:ext>
            </a:extLst>
          </p:cNvPr>
          <p:cNvSpPr/>
          <p:nvPr/>
        </p:nvSpPr>
        <p:spPr>
          <a:xfrm>
            <a:off x="5276065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94625-2874-B15B-BB35-F529424BEFB7}"/>
              </a:ext>
            </a:extLst>
          </p:cNvPr>
          <p:cNvSpPr/>
          <p:nvPr/>
        </p:nvSpPr>
        <p:spPr>
          <a:xfrm>
            <a:off x="7777120" y="2878693"/>
            <a:ext cx="1225480" cy="15697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Cbind</a:t>
            </a:r>
            <a:r>
              <a:rPr lang="en-US" sz="1200" dirty="0"/>
              <a:t> all the data into a modeling matrix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CA420E-1544-EFB8-62C5-7E23D89531A9}"/>
              </a:ext>
            </a:extLst>
          </p:cNvPr>
          <p:cNvSpPr/>
          <p:nvPr/>
        </p:nvSpPr>
        <p:spPr>
          <a:xfrm>
            <a:off x="7777117" y="4448399"/>
            <a:ext cx="1225481" cy="365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write.csv</a:t>
            </a:r>
            <a:r>
              <a:rPr lang="en-US" sz="1200" dirty="0"/>
              <a:t>()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506A7DDE-B26E-9C7B-CB15-595EEC96200D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1040184" y="1845722"/>
            <a:ext cx="654578" cy="18224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FF5A8AA-EB6D-CB3D-9C73-0E771869ABCB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1040184" y="3668140"/>
            <a:ext cx="6451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39A9EF-4B3C-9370-D08B-87159AC1BD07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2659533" y="1845721"/>
            <a:ext cx="93988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9312062-67EC-AC91-4CA7-A14014B156D2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4564189" y="1845721"/>
            <a:ext cx="71187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186B59-557B-28D0-3D91-075EBCA3EF70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2650106" y="3663547"/>
            <a:ext cx="885092" cy="4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4E465CD-E102-35C0-3216-45327442EA9A}"/>
              </a:ext>
            </a:extLst>
          </p:cNvPr>
          <p:cNvSpPr/>
          <p:nvPr/>
        </p:nvSpPr>
        <p:spPr>
          <a:xfrm>
            <a:off x="6289530" y="3099386"/>
            <a:ext cx="1045638" cy="11283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Exploration, visualization &amp; Feature engineering?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DCFBC79-9AB1-E507-F4EC-B2C7EE2C552D}"/>
              </a:ext>
            </a:extLst>
          </p:cNvPr>
          <p:cNvCxnSpPr>
            <a:cxnSpLocks/>
            <a:stCxn id="12" idx="3"/>
            <a:endCxn id="44" idx="1"/>
          </p:cNvCxnSpPr>
          <p:nvPr/>
        </p:nvCxnSpPr>
        <p:spPr>
          <a:xfrm>
            <a:off x="4499969" y="3663547"/>
            <a:ext cx="17895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A5AE73B4-C730-DB98-75B9-52A7A1723333}"/>
              </a:ext>
            </a:extLst>
          </p:cNvPr>
          <p:cNvCxnSpPr>
            <a:cxnSpLocks/>
            <a:stCxn id="13" idx="2"/>
            <a:endCxn id="44" idx="1"/>
          </p:cNvCxnSpPr>
          <p:nvPr/>
        </p:nvCxnSpPr>
        <p:spPr>
          <a:xfrm rot="16200000" flipH="1">
            <a:off x="5397158" y="2771174"/>
            <a:ext cx="1253665" cy="5310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F88E34F-9738-D9E8-0008-438850A9D718}"/>
              </a:ext>
            </a:extLst>
          </p:cNvPr>
          <p:cNvCxnSpPr>
            <a:cxnSpLocks/>
            <a:stCxn id="44" idx="3"/>
            <a:endCxn id="15" idx="1"/>
          </p:cNvCxnSpPr>
          <p:nvPr/>
        </p:nvCxnSpPr>
        <p:spPr>
          <a:xfrm flipV="1">
            <a:off x="7335168" y="3663546"/>
            <a:ext cx="4419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4108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69B212-25A2-DBDF-DE12-FCCDEC5E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C0FAF5-CE74-850E-27BF-910E3F7D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Diabetes Case – Master Level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4CC7EA-3A52-85F4-4BD7-A7B4668E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191C4-27F6-FF6B-1483-75840908E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25E7C4-7561-5BF5-C9ED-DC1149E20791}"/>
              </a:ext>
            </a:extLst>
          </p:cNvPr>
          <p:cNvSpPr/>
          <p:nvPr/>
        </p:nvSpPr>
        <p:spPr>
          <a:xfrm>
            <a:off x="75413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Obtain the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81BFAE-4F60-ADD9-FDC3-AF123DBCA4F2}"/>
              </a:ext>
            </a:extLst>
          </p:cNvPr>
          <p:cNvSpPr/>
          <p:nvPr/>
        </p:nvSpPr>
        <p:spPr>
          <a:xfrm>
            <a:off x="1694762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categorical vars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E19A7A-8155-07F9-BCC7-2D2884C498C2}"/>
              </a:ext>
            </a:extLst>
          </p:cNvPr>
          <p:cNvSpPr/>
          <p:nvPr/>
        </p:nvSpPr>
        <p:spPr>
          <a:xfrm>
            <a:off x="1685335" y="3103979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numeric vars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332DC4-2673-6F3E-A504-E655581BC460}"/>
              </a:ext>
            </a:extLst>
          </p:cNvPr>
          <p:cNvSpPr/>
          <p:nvPr/>
        </p:nvSpPr>
        <p:spPr>
          <a:xfrm>
            <a:off x="1694173" y="4836063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 text vars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3BA1FD-3E17-4813-CB63-A479522108DE}"/>
              </a:ext>
            </a:extLst>
          </p:cNvPr>
          <p:cNvSpPr/>
          <p:nvPr/>
        </p:nvSpPr>
        <p:spPr>
          <a:xfrm>
            <a:off x="3599418" y="1281560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Encode the categorical vars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DAF403-7521-5A9F-2EB4-885083D0265F}"/>
              </a:ext>
            </a:extLst>
          </p:cNvPr>
          <p:cNvSpPr/>
          <p:nvPr/>
        </p:nvSpPr>
        <p:spPr>
          <a:xfrm>
            <a:off x="3535198" y="3099386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6C29FC-2122-6F07-B7F5-E9A7F63625A0}"/>
              </a:ext>
            </a:extLst>
          </p:cNvPr>
          <p:cNvSpPr/>
          <p:nvPr/>
        </p:nvSpPr>
        <p:spPr>
          <a:xfrm>
            <a:off x="5276065" y="1281561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Deal with missing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344016-C15D-8436-9243-B8A6C560D96C}"/>
              </a:ext>
            </a:extLst>
          </p:cNvPr>
          <p:cNvSpPr/>
          <p:nvPr/>
        </p:nvSpPr>
        <p:spPr>
          <a:xfrm>
            <a:off x="3535198" y="4836063"/>
            <a:ext cx="964771" cy="11283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Create a document term matrix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94625-2874-B15B-BB35-F529424BEFB7}"/>
              </a:ext>
            </a:extLst>
          </p:cNvPr>
          <p:cNvSpPr/>
          <p:nvPr/>
        </p:nvSpPr>
        <p:spPr>
          <a:xfrm>
            <a:off x="7777120" y="2878693"/>
            <a:ext cx="1225480" cy="156970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Cbind</a:t>
            </a:r>
            <a:r>
              <a:rPr lang="en-US" sz="1200" dirty="0"/>
              <a:t> all the data into a modeling matrix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CA420E-1544-EFB8-62C5-7E23D89531A9}"/>
              </a:ext>
            </a:extLst>
          </p:cNvPr>
          <p:cNvSpPr/>
          <p:nvPr/>
        </p:nvSpPr>
        <p:spPr>
          <a:xfrm>
            <a:off x="7777117" y="4448399"/>
            <a:ext cx="1225481" cy="365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write.csv</a:t>
            </a:r>
            <a:r>
              <a:rPr lang="en-US" sz="1200" dirty="0"/>
              <a:t>()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506A7DDE-B26E-9C7B-CB15-595EEC96200D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1040184" y="1845722"/>
            <a:ext cx="654578" cy="18224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AA898A8D-B168-99CE-2F97-3A71FC462C94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1040184" y="3668140"/>
            <a:ext cx="653989" cy="17320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FF5A8AA-EB6D-CB3D-9C73-0E771869ABCB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1040184" y="3668140"/>
            <a:ext cx="6451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39A9EF-4B3C-9370-D08B-87159AC1BD07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2659533" y="1845721"/>
            <a:ext cx="93988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9312062-67EC-AC91-4CA7-A14014B156D2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4564189" y="1845721"/>
            <a:ext cx="71187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5186B59-557B-28D0-3D91-075EBCA3EF70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2650106" y="3663547"/>
            <a:ext cx="885092" cy="4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07C084A-5696-E6AE-349F-563A1C53487B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2658944" y="5400224"/>
            <a:ext cx="8762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4E465CD-E102-35C0-3216-45327442EA9A}"/>
              </a:ext>
            </a:extLst>
          </p:cNvPr>
          <p:cNvSpPr/>
          <p:nvPr/>
        </p:nvSpPr>
        <p:spPr>
          <a:xfrm>
            <a:off x="6289530" y="3099386"/>
            <a:ext cx="1045638" cy="11283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Exploration, visualization &amp; Feature engineering?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DCFBC79-9AB1-E507-F4EC-B2C7EE2C552D}"/>
              </a:ext>
            </a:extLst>
          </p:cNvPr>
          <p:cNvCxnSpPr>
            <a:cxnSpLocks/>
            <a:stCxn id="12" idx="3"/>
            <a:endCxn id="44" idx="1"/>
          </p:cNvCxnSpPr>
          <p:nvPr/>
        </p:nvCxnSpPr>
        <p:spPr>
          <a:xfrm>
            <a:off x="4499969" y="3663547"/>
            <a:ext cx="17895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A5AE73B4-C730-DB98-75B9-52A7A1723333}"/>
              </a:ext>
            </a:extLst>
          </p:cNvPr>
          <p:cNvCxnSpPr>
            <a:cxnSpLocks/>
            <a:stCxn id="13" idx="2"/>
            <a:endCxn id="44" idx="1"/>
          </p:cNvCxnSpPr>
          <p:nvPr/>
        </p:nvCxnSpPr>
        <p:spPr>
          <a:xfrm rot="16200000" flipH="1">
            <a:off x="5397158" y="2771174"/>
            <a:ext cx="1253665" cy="5310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>
            <a:extLst>
              <a:ext uri="{FF2B5EF4-FFF2-40B4-BE49-F238E27FC236}">
                <a16:creationId xmlns:a16="http://schemas.microsoft.com/office/drawing/2014/main" id="{9A31F43B-E217-7991-E7D4-4F59916F080E}"/>
              </a:ext>
            </a:extLst>
          </p:cNvPr>
          <p:cNvCxnSpPr>
            <a:cxnSpLocks/>
            <a:stCxn id="14" idx="3"/>
            <a:endCxn id="44" idx="1"/>
          </p:cNvCxnSpPr>
          <p:nvPr/>
        </p:nvCxnSpPr>
        <p:spPr>
          <a:xfrm flipV="1">
            <a:off x="4499969" y="3663547"/>
            <a:ext cx="1789561" cy="1736677"/>
          </a:xfrm>
          <a:prstGeom prst="bentConnector3">
            <a:avLst>
              <a:gd name="adj1" fmla="val 7054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F88E34F-9738-D9E8-0008-438850A9D718}"/>
              </a:ext>
            </a:extLst>
          </p:cNvPr>
          <p:cNvCxnSpPr>
            <a:cxnSpLocks/>
            <a:stCxn id="44" idx="3"/>
            <a:endCxn id="15" idx="1"/>
          </p:cNvCxnSpPr>
          <p:nvPr/>
        </p:nvCxnSpPr>
        <p:spPr>
          <a:xfrm flipV="1">
            <a:off x="7335168" y="3663546"/>
            <a:ext cx="4419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201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9EAEF-AC39-4F46-A876-835A218CE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8D9455-329F-447E-98A3-DD3FB1113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working!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96DF4-DEB8-4A32-97BF-72315D909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6BF0B2-5E54-4380-8ECC-7D4A0500B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5122" name="Picture 2" descr="Image result for hospital  meme">
            <a:extLst>
              <a:ext uri="{FF2B5EF4-FFF2-40B4-BE49-F238E27FC236}">
                <a16:creationId xmlns:a16="http://schemas.microsoft.com/office/drawing/2014/main" id="{51CC7F37-F786-4DE2-91E8-A86E347DE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915" y="1815818"/>
            <a:ext cx="3276171" cy="322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CAAFB49-6457-3542-A9A6-A0274DD4E24B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861C8D8-E5BF-B147-9DC8-726AE0008BC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174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model?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3109" y="1122947"/>
            <a:ext cx="7597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u="sng" dirty="0">
                <a:solidFill>
                  <a:prstClr val="black"/>
                </a:solidFill>
              </a:rPr>
              <a:t>A model is a set of rules predicting actions or phenomena.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2295" y="1997159"/>
            <a:ext cx="46040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prstClr val="black"/>
                </a:solidFill>
              </a:rPr>
              <a:t>Empirical Support w/math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prstClr val="black"/>
                </a:solidFill>
              </a:rPr>
              <a:t>The way you instruct the rules to be constructed is the algorithm (KNN, RF, </a:t>
            </a:r>
            <a:r>
              <a:rPr lang="en-US" i="1" dirty="0" err="1">
                <a:solidFill>
                  <a:prstClr val="black"/>
                </a:solidFill>
              </a:rPr>
              <a:t>LogReg</a:t>
            </a:r>
            <a:r>
              <a:rPr lang="en-US" i="1" dirty="0">
                <a:solidFill>
                  <a:prstClr val="black"/>
                </a:solidFill>
              </a:rPr>
              <a:t> </a:t>
            </a:r>
            <a:r>
              <a:rPr lang="en-US" i="1" dirty="0" err="1">
                <a:solidFill>
                  <a:prstClr val="black"/>
                </a:solidFill>
              </a:rPr>
              <a:t>etc</a:t>
            </a:r>
            <a:r>
              <a:rPr lang="en-US" i="1" dirty="0">
                <a:solidFill>
                  <a:prstClr val="black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Computers can learn complex  representations of phenomena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2716" y="5245768"/>
            <a:ext cx="8598568" cy="9144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Just like mental algorithms, the observations we give a mathematical algorithm which result in a final model (set of rules) can lead to correct or incorrect assumptions.  “Garbage in…Garbage out.”  </a:t>
            </a:r>
          </a:p>
        </p:txBody>
      </p:sp>
      <p:pic>
        <p:nvPicPr>
          <p:cNvPr id="2050" name="Picture 2" descr="Image result for algorithm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346" y="1892968"/>
            <a:ext cx="3035133" cy="303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71FA9375-49FD-354D-A520-B74EFA70C6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526483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 for Analysis &amp; Modeling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FE3DC6-3500-48AC-9D27-AEC877D5BC18}"/>
              </a:ext>
            </a:extLst>
          </p:cNvPr>
          <p:cNvSpPr/>
          <p:nvPr/>
        </p:nvSpPr>
        <p:spPr>
          <a:xfrm>
            <a:off x="558769" y="5721081"/>
            <a:ext cx="8026463" cy="5056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Generally we will use data frames to avoid complexity but you will be exposed to other data types.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62891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9" name="Left Brace 8">
            <a:extLst>
              <a:ext uri="{FF2B5EF4-FFF2-40B4-BE49-F238E27FC236}">
                <a16:creationId xmlns:a16="http://schemas.microsoft.com/office/drawing/2014/main" id="{919A332C-BE54-4C04-B14E-FBCDF1808BDC}"/>
              </a:ext>
            </a:extLst>
          </p:cNvPr>
          <p:cNvSpPr/>
          <p:nvPr/>
        </p:nvSpPr>
        <p:spPr>
          <a:xfrm rot="5400000">
            <a:off x="1000683" y="1502037"/>
            <a:ext cx="492295" cy="1761464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B214D-231D-439A-B409-B9F9FA6C0A25}"/>
              </a:ext>
            </a:extLst>
          </p:cNvPr>
          <p:cNvSpPr txBox="1"/>
          <p:nvPr/>
        </p:nvSpPr>
        <p:spPr>
          <a:xfrm>
            <a:off x="203136" y="1348966"/>
            <a:ext cx="8451977" cy="646331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Often the 1</a:t>
            </a:r>
            <a:r>
              <a:rPr lang="en-US" baseline="30000" dirty="0"/>
              <a:t>st</a:t>
            </a:r>
            <a:r>
              <a:rPr lang="en-US" dirty="0"/>
              <a:t> Column is a unique identifier but the identifier could also be a row attribute (not actually a vector)</a:t>
            </a:r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E7DD4D91-9D84-1B47-AE13-F7570D10D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636376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FE3DC6-3500-48AC-9D27-AEC877D5BC18}"/>
              </a:ext>
            </a:extLst>
          </p:cNvPr>
          <p:cNvSpPr/>
          <p:nvPr/>
        </p:nvSpPr>
        <p:spPr>
          <a:xfrm>
            <a:off x="558769" y="5721081"/>
            <a:ext cx="8026463" cy="5056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Generally we will use data frames to avoid complexity but you will be exposed to other data types.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84323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Cap'n'Crunch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0" name="Left Brace 9">
            <a:extLst>
              <a:ext uri="{FF2B5EF4-FFF2-40B4-BE49-F238E27FC236}">
                <a16:creationId xmlns:a16="http://schemas.microsoft.com/office/drawing/2014/main" id="{610D5220-7462-40A6-A85B-0CE3AB34BD11}"/>
              </a:ext>
            </a:extLst>
          </p:cNvPr>
          <p:cNvSpPr/>
          <p:nvPr/>
        </p:nvSpPr>
        <p:spPr>
          <a:xfrm rot="5400000">
            <a:off x="4683052" y="-277801"/>
            <a:ext cx="565550" cy="5676528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B214D-231D-439A-B409-B9F9FA6C0A25}"/>
              </a:ext>
            </a:extLst>
          </p:cNvPr>
          <p:cNvSpPr txBox="1"/>
          <p:nvPr/>
        </p:nvSpPr>
        <p:spPr>
          <a:xfrm>
            <a:off x="203136" y="1077500"/>
            <a:ext cx="8672850" cy="86177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Informative features are usually independent &amp; do not lend information to other rows (auto-correlation).  Can be called informative columns, independent variables, or features.  </a:t>
            </a:r>
          </a:p>
          <a:p>
            <a:r>
              <a:rPr lang="en-US" sz="1400" i="1" dirty="0"/>
              <a:t>Remember in a DF, these can be mixed with decimals, integers, factors, strings, T/F.</a:t>
            </a:r>
            <a:endParaRPr lang="en-US" i="1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Data Structure for Analysis &amp; Modeling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06216A86-82EE-2148-9EC7-68D3846799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61678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 for Analysis &amp; Modeling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FE3DC6-3500-48AC-9D27-AEC877D5BC18}"/>
              </a:ext>
            </a:extLst>
          </p:cNvPr>
          <p:cNvSpPr/>
          <p:nvPr/>
        </p:nvSpPr>
        <p:spPr>
          <a:xfrm>
            <a:off x="558769" y="5721081"/>
            <a:ext cx="8026463" cy="5056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Generally we will use data frames to avoid complexity but you will be exposed to other data types.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DD1BB3F-1D1B-403E-9F8C-744FDB591F40}"/>
              </a:ext>
            </a:extLst>
          </p:cNvPr>
          <p:cNvGraphicFramePr>
            <a:graphicFrameLocks noGrp="1"/>
          </p:cNvGraphicFramePr>
          <p:nvPr/>
        </p:nvGraphicFramePr>
        <p:xfrm>
          <a:off x="366098" y="2628917"/>
          <a:ext cx="7886704" cy="1536372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219">
                  <a:extLst>
                    <a:ext uri="{9D8B030D-6E8A-4147-A177-3AD203B41FA5}">
                      <a16:colId xmlns:a16="http://schemas.microsoft.com/office/drawing/2014/main" val="246255586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20619849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73443958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69885366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818820315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89938265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855361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30926501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505107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4077622788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90646905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841032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2174536082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508400820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360292573"/>
                    </a:ext>
                  </a:extLst>
                </a:gridCol>
                <a:gridCol w="409699">
                  <a:extLst>
                    <a:ext uri="{9D8B030D-6E8A-4147-A177-3AD203B41FA5}">
                      <a16:colId xmlns:a16="http://schemas.microsoft.com/office/drawing/2014/main" val="1568320996"/>
                    </a:ext>
                  </a:extLst>
                </a:gridCol>
              </a:tblGrid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mfr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calories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protein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fat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sodium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carbo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sugars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potass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vitamins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shelf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cups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rating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6011068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68.40297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53143261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100%_Natural_Bran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33.98368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1606891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260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59.42551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21999815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All-Bran_with_Extra_Fiber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93.70491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8041270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Almond_Delight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34.38484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69346246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Apple_Cinnamon_Cheerios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10.5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70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29.50954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02356505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Apple_Jacks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K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33.17409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3359589694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Basic_4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1.33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37.03856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781848578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Bran_Chex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200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49.12025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186138773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Bran_Flakes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P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190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0.67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53.31381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483488486"/>
                  </a:ext>
                </a:extLst>
              </a:tr>
              <a:tr h="128031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 err="1">
                          <a:effectLst/>
                        </a:rPr>
                        <a:t>Cap'n'Crunch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Q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35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>
                          <a:effectLst/>
                        </a:rPr>
                        <a:t>0.75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700" u="none" strike="noStrike" dirty="0">
                          <a:effectLst/>
                        </a:rPr>
                        <a:t>18.04285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02" marR="6402" marT="6402" marB="0" anchor="b"/>
                </a:tc>
                <a:extLst>
                  <a:ext uri="{0D108BD9-81ED-4DB2-BD59-A6C34878D82A}">
                    <a16:rowId xmlns:a16="http://schemas.microsoft.com/office/drawing/2014/main" val="2131974887"/>
                  </a:ext>
                </a:extLst>
              </a:tr>
            </a:tbl>
          </a:graphicData>
        </a:graphic>
      </p:graphicFrame>
      <p:sp>
        <p:nvSpPr>
          <p:cNvPr id="11" name="Left Brace 10">
            <a:extLst>
              <a:ext uri="{FF2B5EF4-FFF2-40B4-BE49-F238E27FC236}">
                <a16:creationId xmlns:a16="http://schemas.microsoft.com/office/drawing/2014/main" id="{E4CAD567-797C-4C87-9CC6-DEA8CD4AE555}"/>
              </a:ext>
            </a:extLst>
          </p:cNvPr>
          <p:cNvSpPr/>
          <p:nvPr/>
        </p:nvSpPr>
        <p:spPr>
          <a:xfrm rot="5400000">
            <a:off x="7750608" y="2126726"/>
            <a:ext cx="555675" cy="448712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B214D-231D-439A-B409-B9F9FA6C0A25}"/>
              </a:ext>
            </a:extLst>
          </p:cNvPr>
          <p:cNvSpPr txBox="1"/>
          <p:nvPr/>
        </p:nvSpPr>
        <p:spPr>
          <a:xfrm>
            <a:off x="203136" y="1348966"/>
            <a:ext cx="8451977" cy="73866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If we are doing supervised learning, there is a dependent variable.  </a:t>
            </a:r>
          </a:p>
          <a:p>
            <a:r>
              <a:rPr lang="en-US" sz="1200" dirty="0"/>
              <a:t>This is the outcome and is “dependent” on the informative columns. An analysis with this vector can be binary, classification, or predictive.</a:t>
            </a:r>
            <a:endParaRPr lang="en-US" i="1" dirty="0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B56A6DB4-E55B-B240-B993-4CF3A23089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01037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4759056" y="3184368"/>
            <a:ext cx="41599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Dimension Reduction, summary stats, &amp; visualization  can also include Feature Engineering &amp; Feature Enrichment</a:t>
            </a:r>
          </a:p>
        </p:txBody>
      </p:sp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314325" y="365126"/>
            <a:ext cx="8515350" cy="591477"/>
          </a:xfrm>
        </p:spPr>
        <p:txBody>
          <a:bodyPr/>
          <a:lstStyle/>
          <a:p>
            <a:pPr eaLnBrk="1" hangingPunct="1"/>
            <a:r>
              <a:rPr lang="en-US" altLang="en-US" sz="3600" dirty="0"/>
              <a:t>Modeling Process</a:t>
            </a:r>
          </a:p>
        </p:txBody>
      </p:sp>
      <p:sp>
        <p:nvSpPr>
          <p:cNvPr id="2" name="Rectangle 1"/>
          <p:cNvSpPr/>
          <p:nvPr/>
        </p:nvSpPr>
        <p:spPr>
          <a:xfrm>
            <a:off x="728662" y="5514980"/>
            <a:ext cx="8072437" cy="600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Often data is sampled from a large database so you can more quickly explore, apply methods and prototype before reassessing on full data. 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FCA8A2A-BA2A-4F59-BDF1-B1C7549B90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</p:spPr>
        <p:txBody>
          <a:bodyPr/>
          <a:lstStyle/>
          <a:p>
            <a:fld id="{D753EFC8-4232-4598-94F6-94C0EBAFC46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67524C8B-E040-46C3-90CB-4F7DAB9FD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14</a:t>
            </a:r>
          </a:p>
        </p:txBody>
      </p:sp>
      <p:sp>
        <p:nvSpPr>
          <p:cNvPr id="3" name="Pentagon 2"/>
          <p:cNvSpPr/>
          <p:nvPr/>
        </p:nvSpPr>
        <p:spPr>
          <a:xfrm>
            <a:off x="514342" y="1871659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1. Obtain</a:t>
            </a:r>
          </a:p>
        </p:txBody>
      </p:sp>
      <p:sp>
        <p:nvSpPr>
          <p:cNvPr id="9" name="Pentagon 8"/>
          <p:cNvSpPr/>
          <p:nvPr/>
        </p:nvSpPr>
        <p:spPr>
          <a:xfrm>
            <a:off x="514342" y="2509834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2. Scrub</a:t>
            </a:r>
          </a:p>
        </p:txBody>
      </p:sp>
      <p:sp>
        <p:nvSpPr>
          <p:cNvPr id="10" name="Pentagon 9"/>
          <p:cNvSpPr/>
          <p:nvPr/>
        </p:nvSpPr>
        <p:spPr>
          <a:xfrm>
            <a:off x="514342" y="3148009"/>
            <a:ext cx="3857625" cy="57150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3. Explore</a:t>
            </a:r>
          </a:p>
        </p:txBody>
      </p:sp>
      <p:sp>
        <p:nvSpPr>
          <p:cNvPr id="11" name="Pentagon 10"/>
          <p:cNvSpPr/>
          <p:nvPr/>
        </p:nvSpPr>
        <p:spPr>
          <a:xfrm>
            <a:off x="514342" y="3786184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4. Model</a:t>
            </a:r>
          </a:p>
        </p:txBody>
      </p:sp>
      <p:sp>
        <p:nvSpPr>
          <p:cNvPr id="12" name="Pentagon 11"/>
          <p:cNvSpPr/>
          <p:nvPr/>
        </p:nvSpPr>
        <p:spPr>
          <a:xfrm>
            <a:off x="514342" y="4424359"/>
            <a:ext cx="3857625" cy="57150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5. Interpret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4786381" y="2414585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69780" y="2452686"/>
            <a:ext cx="4374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Depending on level more or less data cleaning is needed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786381" y="3109911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769780" y="3720490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786381" y="4410075"/>
            <a:ext cx="3786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69780" y="1809750"/>
            <a:ext cx="3819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The data has been curated for you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4667249" y="1262056"/>
            <a:ext cx="3829050" cy="433388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800" dirty="0">
                <a:solidFill>
                  <a:prstClr val="white"/>
                </a:solidFill>
                <a:latin typeface="Franklin Gothic Book" pitchFamily="34" charset="0"/>
              </a:rPr>
              <a:t>In this course…</a:t>
            </a:r>
          </a:p>
        </p:txBody>
      </p:sp>
      <p:sp>
        <p:nvSpPr>
          <p:cNvPr id="23" name="Footer Placeholder 5">
            <a:extLst>
              <a:ext uri="{FF2B5EF4-FFF2-40B4-BE49-F238E27FC236}">
                <a16:creationId xmlns:a16="http://schemas.microsoft.com/office/drawing/2014/main" id="{FCA49CEF-ACAC-FE4E-922F-E081DB42EE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02FC60-9F05-30A4-6CF2-943DDA1226D0}"/>
              </a:ext>
            </a:extLst>
          </p:cNvPr>
          <p:cNvSpPr txBox="1"/>
          <p:nvPr/>
        </p:nvSpPr>
        <p:spPr>
          <a:xfrm>
            <a:off x="4769780" y="3889598"/>
            <a:ext cx="4374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Day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D0FD4-0E61-E9C8-8922-EBC32BE1DAF4}"/>
              </a:ext>
            </a:extLst>
          </p:cNvPr>
          <p:cNvSpPr txBox="1"/>
          <p:nvPr/>
        </p:nvSpPr>
        <p:spPr>
          <a:xfrm>
            <a:off x="4786381" y="4559865"/>
            <a:ext cx="4374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Day 2</a:t>
            </a:r>
          </a:p>
        </p:txBody>
      </p:sp>
    </p:spTree>
    <p:extLst>
      <p:ext uri="{BB962C8B-B14F-4D97-AF65-F5344CB8AC3E}">
        <p14:creationId xmlns:p14="http://schemas.microsoft.com/office/powerpoint/2010/main" val="3618972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7/13/24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Scrub: </a:t>
            </a:r>
            <a:r>
              <a:rPr lang="en-US" dirty="0" err="1"/>
              <a:t>PreProcessing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1076" y="1371600"/>
            <a:ext cx="8544910" cy="69368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Many algorithms cannot accept the data directly.   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Thus you must preprocess your data before training.</a:t>
            </a:r>
          </a:p>
        </p:txBody>
      </p:sp>
      <p:sp>
        <p:nvSpPr>
          <p:cNvPr id="7" name="Rectangle 6"/>
          <p:cNvSpPr/>
          <p:nvPr/>
        </p:nvSpPr>
        <p:spPr>
          <a:xfrm>
            <a:off x="346841" y="2204538"/>
            <a:ext cx="4162097" cy="67791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Common Pre-Processing 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Categorical Variables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4661337" y="2204538"/>
            <a:ext cx="4162097" cy="67791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Common Pre-Processing 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Numeric Variables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3153100"/>
            <a:ext cx="35102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Dummy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Binning Low Frequency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Changing to Numeric for Ordinal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Deal with Missing Levels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24400" y="3132079"/>
            <a:ext cx="21494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Deal with Missing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Outlier Detection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Binning 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E31452A5-98A2-BE4B-AB62-8D1B3D4216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38989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25299</TotalTime>
  <Words>4666</Words>
  <Application>Microsoft Macintosh PowerPoint</Application>
  <PresentationFormat>On-screen Show (4:3)</PresentationFormat>
  <Paragraphs>2427</Paragraphs>
  <Slides>39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Arial</vt:lpstr>
      <vt:lpstr>Calibri</vt:lpstr>
      <vt:lpstr>Cambria Math</vt:lpstr>
      <vt:lpstr>Consolas</vt:lpstr>
      <vt:lpstr>Franklin Gothic Book</vt:lpstr>
      <vt:lpstr>Lucida Console</vt:lpstr>
      <vt:lpstr>Open Sans</vt:lpstr>
      <vt:lpstr>Office Theme</vt:lpstr>
      <vt:lpstr>Hospital Readmissions is a problem</vt:lpstr>
      <vt:lpstr>Supervised Learning</vt:lpstr>
      <vt:lpstr>What is a model?  What are we trying to do?</vt:lpstr>
      <vt:lpstr>What is a model?</vt:lpstr>
      <vt:lpstr>Data Structure for Analysis &amp; Modeling</vt:lpstr>
      <vt:lpstr>Data Structure for Analysis &amp; Modeling</vt:lpstr>
      <vt:lpstr>Data Structure for Analysis &amp; Modeling</vt:lpstr>
      <vt:lpstr>Modeling Process</vt:lpstr>
      <vt:lpstr>Scrub: PreProcessing</vt:lpstr>
      <vt:lpstr>Dummy Variables</vt:lpstr>
      <vt:lpstr>Dummy Variables</vt:lpstr>
      <vt:lpstr>Dummy Variables</vt:lpstr>
      <vt:lpstr>Dummy Variables</vt:lpstr>
      <vt:lpstr>Dummy Variables</vt:lpstr>
      <vt:lpstr>Dummy Variables</vt:lpstr>
      <vt:lpstr>Numeric Variables</vt:lpstr>
      <vt:lpstr>Outlier Numeric Variables</vt:lpstr>
      <vt:lpstr>Missing Numeric Variables</vt:lpstr>
      <vt:lpstr>Original Data</vt:lpstr>
      <vt:lpstr>Missing Numeric Variables</vt:lpstr>
      <vt:lpstr>Missing Flags</vt:lpstr>
      <vt:lpstr>Feature Engineering- Still Pre-Processing!!</vt:lpstr>
      <vt:lpstr>What is Feature Engineering?</vt:lpstr>
      <vt:lpstr>Why is Feature Engineering Effective?</vt:lpstr>
      <vt:lpstr>Example Feature Engineering Methods</vt:lpstr>
      <vt:lpstr>REVIEW: Informative Variables</vt:lpstr>
      <vt:lpstr>REVIEW: Informative Variables</vt:lpstr>
      <vt:lpstr>REVIEW: Outcome/Target Variable</vt:lpstr>
      <vt:lpstr>Why is Feature Enrichment Effective?</vt:lpstr>
      <vt:lpstr>Data Enrichment aids Model Performance</vt:lpstr>
      <vt:lpstr>An example of Data Enrichment</vt:lpstr>
      <vt:lpstr>Modeling with Feature Enrichment is Widespread</vt:lpstr>
      <vt:lpstr>Feature Enrichment Requires a Join</vt:lpstr>
      <vt:lpstr>Open H_extra_join_practice.R</vt:lpstr>
      <vt:lpstr>Keep this in mind as you’re tackling the problem</vt:lpstr>
      <vt:lpstr>Diabetes Basic Level</vt:lpstr>
      <vt:lpstr>Diabetes Case – Mid Level Steps</vt:lpstr>
      <vt:lpstr>Diabetes Case – Master Level Steps</vt:lpstr>
      <vt:lpstr>Get working!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Edward Kwartler</dc:creator>
  <cp:lastModifiedBy>Ted Kwartler</cp:lastModifiedBy>
  <cp:revision>163</cp:revision>
  <cp:lastPrinted>2018-07-10T22:02:33Z</cp:lastPrinted>
  <dcterms:created xsi:type="dcterms:W3CDTF">2018-05-11T14:06:45Z</dcterms:created>
  <dcterms:modified xsi:type="dcterms:W3CDTF">2024-07-13T20:20:08Z</dcterms:modified>
</cp:coreProperties>
</file>

<file path=docProps/thumbnail.jpeg>
</file>